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798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49E6B-BB1A-44EE-AB75-A8FFE1A5088F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6E18C-A2C6-49F5-863E-D676E0E2F06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6E18C-A2C6-49F5-863E-D676E0E2F067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77341" y="592582"/>
            <a:ext cx="10637316" cy="953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9B6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1C1C1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9B6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9B6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9B6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9B6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38200" y="1296924"/>
            <a:ext cx="10515600" cy="635"/>
          </a:xfrm>
          <a:custGeom>
            <a:avLst/>
            <a:gdLst/>
            <a:ahLst/>
            <a:cxnLst/>
            <a:rect l="l" t="t" r="r" b="b"/>
            <a:pathLst>
              <a:path w="10515600" h="634">
                <a:moveTo>
                  <a:pt x="0" y="0"/>
                </a:moveTo>
                <a:lnTo>
                  <a:pt x="10515600" y="380"/>
                </a:lnTo>
              </a:path>
            </a:pathLst>
          </a:custGeom>
          <a:ln w="635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168401"/>
            <a:ext cx="10246360" cy="953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9272" y="2131315"/>
            <a:ext cx="7902575" cy="2397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1C1C1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8811" y="6464985"/>
            <a:ext cx="2317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99B6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61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en.wikipedia.org/w/index.php?title=List_of_Falcon_9_and_Falcon_Heavy_launches&amp;oldid=10276869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2880360" y="3648455"/>
              <a:ext cx="6431280" cy="0"/>
            </a:xfrm>
            <a:custGeom>
              <a:avLst/>
              <a:gdLst/>
              <a:ahLst/>
              <a:cxnLst/>
              <a:rect l="l" t="t" r="r" b="b"/>
              <a:pathLst>
                <a:path w="6431280">
                  <a:moveTo>
                    <a:pt x="0" y="0"/>
                  </a:moveTo>
                  <a:lnTo>
                    <a:pt x="6431280" y="0"/>
                  </a:lnTo>
                </a:path>
              </a:pathLst>
            </a:custGeom>
            <a:ln w="63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21563"/>
              <a:ext cx="2296667" cy="143560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0" y="3768852"/>
            <a:ext cx="12192000" cy="2443480"/>
          </a:xfrm>
          <a:prstGeom prst="rect">
            <a:avLst/>
          </a:prstGeom>
          <a:solidFill>
            <a:srgbClr val="44536A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40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4400" b="1" dirty="0">
                <a:solidFill>
                  <a:srgbClr val="F1F1F1"/>
                </a:solidFill>
                <a:latin typeface="Calibri"/>
                <a:cs typeface="Calibri"/>
              </a:rPr>
              <a:t>IBM </a:t>
            </a:r>
            <a:r>
              <a:rPr sz="4400" b="1" spc="-30" dirty="0">
                <a:solidFill>
                  <a:srgbClr val="F1F1F1"/>
                </a:solidFill>
                <a:latin typeface="Calibri"/>
                <a:cs typeface="Calibri"/>
              </a:rPr>
              <a:t>Data</a:t>
            </a:r>
            <a:r>
              <a:rPr sz="4400" b="1" dirty="0">
                <a:solidFill>
                  <a:srgbClr val="F1F1F1"/>
                </a:solidFill>
                <a:latin typeface="Calibri"/>
                <a:cs typeface="Calibri"/>
              </a:rPr>
              <a:t> Science</a:t>
            </a:r>
            <a:r>
              <a:rPr sz="4400" b="1" spc="-1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4400" b="1" spc="-20" dirty="0">
                <a:solidFill>
                  <a:srgbClr val="F1F1F1"/>
                </a:solidFill>
                <a:latin typeface="Calibri"/>
                <a:cs typeface="Calibri"/>
              </a:rPr>
              <a:t>Capstone</a:t>
            </a:r>
            <a:r>
              <a:rPr sz="4400" b="1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4400" b="1" spc="-10" dirty="0">
                <a:solidFill>
                  <a:srgbClr val="F1F1F1"/>
                </a:solidFill>
                <a:latin typeface="Calibri"/>
                <a:cs typeface="Calibri"/>
              </a:rPr>
              <a:t>Project</a:t>
            </a:r>
            <a:r>
              <a:rPr sz="4400" b="1" spc="-6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4400" b="1" dirty="0">
                <a:solidFill>
                  <a:srgbClr val="F1F1F1"/>
                </a:solidFill>
                <a:latin typeface="Calibri"/>
                <a:cs typeface="Calibri"/>
              </a:rPr>
              <a:t>– </a:t>
            </a:r>
            <a:r>
              <a:rPr sz="4400" b="1" spc="-5" dirty="0">
                <a:solidFill>
                  <a:srgbClr val="F1F1F1"/>
                </a:solidFill>
                <a:latin typeface="Calibri"/>
                <a:cs typeface="Calibri"/>
              </a:rPr>
              <a:t>Space</a:t>
            </a:r>
            <a:r>
              <a:rPr sz="4400" b="1" dirty="0">
                <a:solidFill>
                  <a:srgbClr val="F1F1F1"/>
                </a:solidFill>
                <a:latin typeface="Calibri"/>
                <a:cs typeface="Calibri"/>
              </a:rPr>
              <a:t> X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6211823"/>
            <a:ext cx="12192000" cy="646430"/>
          </a:xfrm>
          <a:custGeom>
            <a:avLst/>
            <a:gdLst/>
            <a:ahLst/>
            <a:cxnLst/>
            <a:rect l="l" t="t" r="r" b="b"/>
            <a:pathLst>
              <a:path w="12192000" h="646429">
                <a:moveTo>
                  <a:pt x="12192000" y="0"/>
                </a:moveTo>
                <a:lnTo>
                  <a:pt x="0" y="0"/>
                </a:lnTo>
                <a:lnTo>
                  <a:pt x="0" y="646175"/>
                </a:lnTo>
                <a:lnTo>
                  <a:pt x="12192000" y="646175"/>
                </a:lnTo>
                <a:lnTo>
                  <a:pt x="12192000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6211823"/>
            <a:ext cx="12192000" cy="30841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245"/>
              </a:spcBef>
            </a:pPr>
            <a:r>
              <a:rPr lang="en-US" b="1" dirty="0" smtClean="0">
                <a:solidFill>
                  <a:srgbClr val="F1F1F1"/>
                </a:solidFill>
                <a:latin typeface="Calibri"/>
                <a:cs typeface="Calibri"/>
              </a:rPr>
              <a:t>Yaswanth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91571" y="6291071"/>
            <a:ext cx="1900427" cy="4861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575818"/>
            <a:ext cx="309245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795"/>
              </a:lnSpc>
            </a:pPr>
            <a:r>
              <a:rPr sz="4000" spc="-25" dirty="0">
                <a:solidFill>
                  <a:srgbClr val="005392"/>
                </a:solidFill>
                <a:latin typeface="Calibri"/>
                <a:cs typeface="Calibri"/>
              </a:rPr>
              <a:t>Data</a:t>
            </a:r>
            <a:r>
              <a:rPr sz="4000" spc="-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15" dirty="0">
                <a:solidFill>
                  <a:srgbClr val="005392"/>
                </a:solidFill>
                <a:latin typeface="Calibri"/>
                <a:cs typeface="Calibri"/>
              </a:rPr>
              <a:t>wrangling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94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13441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520" y="301243"/>
            <a:ext cx="31896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0" dirty="0"/>
              <a:t>Data</a:t>
            </a:r>
            <a:r>
              <a:rPr sz="4000" spc="-70" dirty="0"/>
              <a:t> </a:t>
            </a:r>
            <a:r>
              <a:rPr sz="4000" spc="-25" dirty="0"/>
              <a:t>Wrangling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435660" y="1394931"/>
            <a:ext cx="6611620" cy="206502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Introduction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375"/>
              </a:spcBef>
            </a:pPr>
            <a:r>
              <a:rPr sz="1200" dirty="0">
                <a:latin typeface="Calibri"/>
                <a:cs typeface="Calibri"/>
              </a:rPr>
              <a:t>In the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spc="-5" dirty="0">
                <a:latin typeface="Calibri"/>
                <a:cs typeface="Calibri"/>
              </a:rPr>
              <a:t>set, there are </a:t>
            </a:r>
            <a:r>
              <a:rPr sz="1200" spc="-10" dirty="0">
                <a:latin typeface="Calibri"/>
                <a:cs typeface="Calibri"/>
              </a:rPr>
              <a:t>several different </a:t>
            </a:r>
            <a:r>
              <a:rPr sz="1200" spc="-5" dirty="0">
                <a:latin typeface="Calibri"/>
                <a:cs typeface="Calibri"/>
              </a:rPr>
              <a:t>cases where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booster </a:t>
            </a:r>
            <a:r>
              <a:rPr sz="1200" dirty="0">
                <a:latin typeface="Calibri"/>
                <a:cs typeface="Calibri"/>
              </a:rPr>
              <a:t>did </a:t>
            </a:r>
            <a:r>
              <a:rPr sz="1200" spc="-5" dirty="0">
                <a:latin typeface="Calibri"/>
                <a:cs typeface="Calibri"/>
              </a:rPr>
              <a:t>not </a:t>
            </a:r>
            <a:r>
              <a:rPr sz="1200" dirty="0">
                <a:latin typeface="Calibri"/>
                <a:cs typeface="Calibri"/>
              </a:rPr>
              <a:t>land </a:t>
            </a:r>
            <a:r>
              <a:rPr sz="1200" spc="-10" dirty="0">
                <a:latin typeface="Calibri"/>
                <a:cs typeface="Calibri"/>
              </a:rPr>
              <a:t>successfully. </a:t>
            </a:r>
            <a:r>
              <a:rPr sz="1200" spc="-5" dirty="0">
                <a:latin typeface="Calibri"/>
                <a:cs typeface="Calibri"/>
              </a:rPr>
              <a:t>Sometimes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landing </a:t>
            </a:r>
            <a:r>
              <a:rPr sz="1200" spc="-10" dirty="0">
                <a:latin typeface="Calibri"/>
                <a:cs typeface="Calibri"/>
              </a:rPr>
              <a:t>was attempted </a:t>
            </a:r>
            <a:r>
              <a:rPr sz="1200" dirty="0">
                <a:latin typeface="Calibri"/>
                <a:cs typeface="Calibri"/>
              </a:rPr>
              <a:t>but </a:t>
            </a:r>
            <a:r>
              <a:rPr sz="1200" spc="-5" dirty="0">
                <a:latin typeface="Calibri"/>
                <a:cs typeface="Calibri"/>
              </a:rPr>
              <a:t>failed </a:t>
            </a:r>
            <a:r>
              <a:rPr sz="1200" dirty="0">
                <a:latin typeface="Calibri"/>
                <a:cs typeface="Calibri"/>
              </a:rPr>
              <a:t>due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an </a:t>
            </a:r>
            <a:r>
              <a:rPr sz="1200" spc="-5" dirty="0">
                <a:latin typeface="Calibri"/>
                <a:cs typeface="Calibri"/>
              </a:rPr>
              <a:t>accident;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spc="-5" dirty="0">
                <a:latin typeface="Calibri"/>
                <a:cs typeface="Calibri"/>
              </a:rPr>
              <a:t>example, </a:t>
            </a:r>
            <a:r>
              <a:rPr sz="1200" spc="-20" dirty="0">
                <a:latin typeface="Calibri"/>
                <a:cs typeface="Calibri"/>
              </a:rPr>
              <a:t>True </a:t>
            </a:r>
            <a:r>
              <a:rPr sz="1200" spc="-5" dirty="0">
                <a:latin typeface="Calibri"/>
                <a:cs typeface="Calibri"/>
              </a:rPr>
              <a:t>Ocean </a:t>
            </a:r>
            <a:r>
              <a:rPr sz="1200" dirty="0">
                <a:latin typeface="Calibri"/>
                <a:cs typeface="Calibri"/>
              </a:rPr>
              <a:t>means the mission </a:t>
            </a:r>
            <a:r>
              <a:rPr sz="1200" spc="-5" dirty="0">
                <a:latin typeface="Calibri"/>
                <a:cs typeface="Calibri"/>
              </a:rPr>
              <a:t>outcome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was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successfully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landed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specific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region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ocean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while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False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Ocean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means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mission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outcome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was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unsuccessfully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landed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dirty="0">
                <a:latin typeface="Calibri"/>
                <a:cs typeface="Calibri"/>
              </a:rPr>
              <a:t> a </a:t>
            </a:r>
            <a:r>
              <a:rPr sz="1200" spc="-5" dirty="0">
                <a:latin typeface="Calibri"/>
                <a:cs typeface="Calibri"/>
              </a:rPr>
              <a:t>specific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region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ocean.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True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RTLS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means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mission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outcome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was </a:t>
            </a:r>
            <a:r>
              <a:rPr sz="1200" spc="-5" dirty="0">
                <a:latin typeface="Calibri"/>
                <a:cs typeface="Calibri"/>
              </a:rPr>
              <a:t> successfully </a:t>
            </a:r>
            <a:r>
              <a:rPr sz="1200" dirty="0">
                <a:latin typeface="Calibri"/>
                <a:cs typeface="Calibri"/>
              </a:rPr>
              <a:t>landed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ground </a:t>
            </a:r>
            <a:r>
              <a:rPr sz="1200" dirty="0">
                <a:latin typeface="Calibri"/>
                <a:cs typeface="Calibri"/>
              </a:rPr>
              <a:t>pad </a:t>
            </a:r>
            <a:r>
              <a:rPr sz="1200" spc="-10" dirty="0">
                <a:latin typeface="Calibri"/>
                <a:cs typeface="Calibri"/>
              </a:rPr>
              <a:t>False RTLS </a:t>
            </a:r>
            <a:r>
              <a:rPr sz="1200" dirty="0">
                <a:latin typeface="Calibri"/>
                <a:cs typeface="Calibri"/>
              </a:rPr>
              <a:t>means the mission </a:t>
            </a:r>
            <a:r>
              <a:rPr sz="1200" spc="-5" dirty="0">
                <a:latin typeface="Calibri"/>
                <a:cs typeface="Calibri"/>
              </a:rPr>
              <a:t>outcome </a:t>
            </a:r>
            <a:r>
              <a:rPr sz="1200" spc="-10" dirty="0">
                <a:latin typeface="Calibri"/>
                <a:cs typeface="Calibri"/>
              </a:rPr>
              <a:t>was </a:t>
            </a:r>
            <a:r>
              <a:rPr sz="1200" spc="-5" dirty="0">
                <a:latin typeface="Calibri"/>
                <a:cs typeface="Calibri"/>
              </a:rPr>
              <a:t>unsuccessfully </a:t>
            </a:r>
            <a:r>
              <a:rPr sz="1200" dirty="0">
                <a:latin typeface="Calibri"/>
                <a:cs typeface="Calibri"/>
              </a:rPr>
              <a:t>landed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ground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pad.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True </a:t>
            </a:r>
            <a:r>
              <a:rPr sz="1200" dirty="0">
                <a:latin typeface="Calibri"/>
                <a:cs typeface="Calibri"/>
              </a:rPr>
              <a:t>ASDS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means 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mission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outcome </a:t>
            </a:r>
            <a:r>
              <a:rPr sz="1200" spc="-10" dirty="0">
                <a:latin typeface="Calibri"/>
                <a:cs typeface="Calibri"/>
              </a:rPr>
              <a:t>was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successfully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landed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</a:t>
            </a:r>
            <a:r>
              <a:rPr sz="1200" dirty="0">
                <a:latin typeface="Calibri"/>
                <a:cs typeface="Calibri"/>
              </a:rPr>
              <a:t> a </a:t>
            </a:r>
            <a:r>
              <a:rPr sz="1200" spc="-5" dirty="0">
                <a:latin typeface="Calibri"/>
                <a:cs typeface="Calibri"/>
              </a:rPr>
              <a:t>drone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ship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ASDS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means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mission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outcome </a:t>
            </a:r>
            <a:r>
              <a:rPr sz="1200" spc="-10" dirty="0">
                <a:latin typeface="Calibri"/>
                <a:cs typeface="Calibri"/>
              </a:rPr>
              <a:t>was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unsuccessfully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landed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drone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ship.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We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mainly</a:t>
            </a:r>
            <a:r>
              <a:rPr sz="1200" spc="-10" dirty="0">
                <a:latin typeface="Calibri"/>
                <a:cs typeface="Calibri"/>
              </a:rPr>
              <a:t> convert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those</a:t>
            </a:r>
            <a:r>
              <a:rPr sz="1200" spc="-5" dirty="0">
                <a:latin typeface="Calibri"/>
                <a:cs typeface="Calibri"/>
              </a:rPr>
              <a:t> outcomes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into</a:t>
            </a:r>
            <a:r>
              <a:rPr sz="1200" spc="-15" dirty="0">
                <a:latin typeface="Calibri"/>
                <a:cs typeface="Calibri"/>
              </a:rPr>
              <a:t> Training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Labels</a:t>
            </a:r>
            <a:r>
              <a:rPr sz="1200" spc="-5" dirty="0">
                <a:latin typeface="Calibri"/>
                <a:cs typeface="Calibri"/>
              </a:rPr>
              <a:t> with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means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booster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successfully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alibri"/>
                <a:cs typeface="Calibri"/>
              </a:rPr>
              <a:t>landed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0 means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was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unsuccessful.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2750" y="3908805"/>
            <a:ext cx="6790055" cy="835660"/>
            <a:chOff x="412750" y="3908805"/>
            <a:chExt cx="6790055" cy="835660"/>
          </a:xfrm>
        </p:grpSpPr>
        <p:sp>
          <p:nvSpPr>
            <p:cNvPr id="8" name="object 8"/>
            <p:cNvSpPr/>
            <p:nvPr/>
          </p:nvSpPr>
          <p:spPr>
            <a:xfrm>
              <a:off x="419100" y="3915155"/>
              <a:ext cx="6777355" cy="822960"/>
            </a:xfrm>
            <a:custGeom>
              <a:avLst/>
              <a:gdLst/>
              <a:ahLst/>
              <a:cxnLst/>
              <a:rect l="l" t="t" r="r" b="b"/>
              <a:pathLst>
                <a:path w="6777355" h="822960">
                  <a:moveTo>
                    <a:pt x="6694932" y="0"/>
                  </a:moveTo>
                  <a:lnTo>
                    <a:pt x="82295" y="0"/>
                  </a:lnTo>
                  <a:lnTo>
                    <a:pt x="50261" y="6465"/>
                  </a:lnTo>
                  <a:lnTo>
                    <a:pt x="24103" y="24098"/>
                  </a:lnTo>
                  <a:lnTo>
                    <a:pt x="6466" y="50256"/>
                  </a:lnTo>
                  <a:lnTo>
                    <a:pt x="0" y="82296"/>
                  </a:lnTo>
                  <a:lnTo>
                    <a:pt x="0" y="740664"/>
                  </a:lnTo>
                  <a:lnTo>
                    <a:pt x="6466" y="772703"/>
                  </a:lnTo>
                  <a:lnTo>
                    <a:pt x="24103" y="798861"/>
                  </a:lnTo>
                  <a:lnTo>
                    <a:pt x="50261" y="816494"/>
                  </a:lnTo>
                  <a:lnTo>
                    <a:pt x="82295" y="822960"/>
                  </a:lnTo>
                  <a:lnTo>
                    <a:pt x="6694932" y="822960"/>
                  </a:lnTo>
                  <a:lnTo>
                    <a:pt x="6726971" y="816494"/>
                  </a:lnTo>
                  <a:lnTo>
                    <a:pt x="6753129" y="798861"/>
                  </a:lnTo>
                  <a:lnTo>
                    <a:pt x="6770762" y="772703"/>
                  </a:lnTo>
                  <a:lnTo>
                    <a:pt x="6777228" y="740664"/>
                  </a:lnTo>
                  <a:lnTo>
                    <a:pt x="6777228" y="82296"/>
                  </a:lnTo>
                  <a:lnTo>
                    <a:pt x="6770762" y="50256"/>
                  </a:lnTo>
                  <a:lnTo>
                    <a:pt x="6753129" y="24098"/>
                  </a:lnTo>
                  <a:lnTo>
                    <a:pt x="6726971" y="6465"/>
                  </a:lnTo>
                  <a:lnTo>
                    <a:pt x="6694932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9100" y="3915155"/>
              <a:ext cx="6777355" cy="822960"/>
            </a:xfrm>
            <a:custGeom>
              <a:avLst/>
              <a:gdLst/>
              <a:ahLst/>
              <a:cxnLst/>
              <a:rect l="l" t="t" r="r" b="b"/>
              <a:pathLst>
                <a:path w="6777355" h="822960">
                  <a:moveTo>
                    <a:pt x="0" y="82296"/>
                  </a:moveTo>
                  <a:lnTo>
                    <a:pt x="6466" y="50256"/>
                  </a:lnTo>
                  <a:lnTo>
                    <a:pt x="24103" y="24098"/>
                  </a:lnTo>
                  <a:lnTo>
                    <a:pt x="50261" y="6465"/>
                  </a:lnTo>
                  <a:lnTo>
                    <a:pt x="82295" y="0"/>
                  </a:lnTo>
                  <a:lnTo>
                    <a:pt x="6694932" y="0"/>
                  </a:lnTo>
                  <a:lnTo>
                    <a:pt x="6726971" y="6465"/>
                  </a:lnTo>
                  <a:lnTo>
                    <a:pt x="6753129" y="24098"/>
                  </a:lnTo>
                  <a:lnTo>
                    <a:pt x="6770762" y="50256"/>
                  </a:lnTo>
                  <a:lnTo>
                    <a:pt x="6777228" y="82296"/>
                  </a:lnTo>
                  <a:lnTo>
                    <a:pt x="6777228" y="740664"/>
                  </a:lnTo>
                  <a:lnTo>
                    <a:pt x="6770762" y="772703"/>
                  </a:lnTo>
                  <a:lnTo>
                    <a:pt x="6753129" y="798861"/>
                  </a:lnTo>
                  <a:lnTo>
                    <a:pt x="6726971" y="816494"/>
                  </a:lnTo>
                  <a:lnTo>
                    <a:pt x="6694932" y="822960"/>
                  </a:lnTo>
                  <a:lnTo>
                    <a:pt x="82295" y="822960"/>
                  </a:lnTo>
                  <a:lnTo>
                    <a:pt x="50261" y="816494"/>
                  </a:lnTo>
                  <a:lnTo>
                    <a:pt x="24103" y="798861"/>
                  </a:lnTo>
                  <a:lnTo>
                    <a:pt x="6466" y="772703"/>
                  </a:lnTo>
                  <a:lnTo>
                    <a:pt x="0" y="740664"/>
                  </a:lnTo>
                  <a:lnTo>
                    <a:pt x="0" y="82296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35660" y="3558667"/>
            <a:ext cx="6595109" cy="9347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Process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Calibri"/>
              <a:cs typeface="Calibri"/>
            </a:endParaRPr>
          </a:p>
          <a:p>
            <a:pPr marL="163195">
              <a:lnSpc>
                <a:spcPct val="100000"/>
              </a:lnSpc>
            </a:pPr>
            <a:r>
              <a:rPr sz="2500" spc="-20" dirty="0">
                <a:solidFill>
                  <a:srgbClr val="4471C4"/>
                </a:solidFill>
                <a:latin typeface="Calibri"/>
                <a:cs typeface="Calibri"/>
              </a:rPr>
              <a:t>Perform</a:t>
            </a:r>
            <a:r>
              <a:rPr sz="2500" spc="-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4471C4"/>
                </a:solidFill>
                <a:latin typeface="Calibri"/>
                <a:cs typeface="Calibri"/>
              </a:rPr>
              <a:t>Exploratory</a:t>
            </a:r>
            <a:r>
              <a:rPr sz="2500" spc="-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500" spc="-20" dirty="0">
                <a:solidFill>
                  <a:srgbClr val="4471C4"/>
                </a:solidFill>
                <a:latin typeface="Calibri"/>
                <a:cs typeface="Calibri"/>
              </a:rPr>
              <a:t>Data</a:t>
            </a:r>
            <a:r>
              <a:rPr sz="2500" spc="-10" dirty="0">
                <a:solidFill>
                  <a:srgbClr val="4471C4"/>
                </a:solidFill>
                <a:latin typeface="Calibri"/>
                <a:cs typeface="Calibri"/>
              </a:rPr>
              <a:t> Analysis</a:t>
            </a:r>
            <a:r>
              <a:rPr sz="2500" spc="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4471C4"/>
                </a:solidFill>
                <a:latin typeface="Calibri"/>
                <a:cs typeface="Calibri"/>
              </a:rPr>
              <a:t>EDA</a:t>
            </a:r>
            <a:r>
              <a:rPr sz="2500" spc="-5" dirty="0">
                <a:solidFill>
                  <a:srgbClr val="4471C4"/>
                </a:solidFill>
                <a:latin typeface="Calibri"/>
                <a:cs typeface="Calibri"/>
              </a:rPr>
              <a:t> on</a:t>
            </a:r>
            <a:r>
              <a:rPr sz="2500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4471C4"/>
                </a:solidFill>
                <a:latin typeface="Calibri"/>
                <a:cs typeface="Calibri"/>
              </a:rPr>
              <a:t>dataset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12750" y="4847590"/>
            <a:ext cx="3333750" cy="834390"/>
            <a:chOff x="412750" y="4847590"/>
            <a:chExt cx="3333750" cy="834390"/>
          </a:xfrm>
        </p:grpSpPr>
        <p:sp>
          <p:nvSpPr>
            <p:cNvPr id="12" name="object 12"/>
            <p:cNvSpPr/>
            <p:nvPr/>
          </p:nvSpPr>
          <p:spPr>
            <a:xfrm>
              <a:off x="419100" y="4853940"/>
              <a:ext cx="3321050" cy="821690"/>
            </a:xfrm>
            <a:custGeom>
              <a:avLst/>
              <a:gdLst/>
              <a:ahLst/>
              <a:cxnLst/>
              <a:rect l="l" t="t" r="r" b="b"/>
              <a:pathLst>
                <a:path w="3321050" h="821689">
                  <a:moveTo>
                    <a:pt x="3238627" y="0"/>
                  </a:moveTo>
                  <a:lnTo>
                    <a:pt x="82143" y="0"/>
                  </a:lnTo>
                  <a:lnTo>
                    <a:pt x="50170" y="6463"/>
                  </a:lnTo>
                  <a:lnTo>
                    <a:pt x="24060" y="24082"/>
                  </a:lnTo>
                  <a:lnTo>
                    <a:pt x="6455" y="50202"/>
                  </a:lnTo>
                  <a:lnTo>
                    <a:pt x="0" y="82168"/>
                  </a:lnTo>
                  <a:lnTo>
                    <a:pt x="0" y="739292"/>
                  </a:lnTo>
                  <a:lnTo>
                    <a:pt x="6455" y="771265"/>
                  </a:lnTo>
                  <a:lnTo>
                    <a:pt x="24060" y="797375"/>
                  </a:lnTo>
                  <a:lnTo>
                    <a:pt x="50170" y="814980"/>
                  </a:lnTo>
                  <a:lnTo>
                    <a:pt x="82143" y="821436"/>
                  </a:lnTo>
                  <a:lnTo>
                    <a:pt x="3238627" y="821436"/>
                  </a:lnTo>
                  <a:lnTo>
                    <a:pt x="3270593" y="814980"/>
                  </a:lnTo>
                  <a:lnTo>
                    <a:pt x="3296713" y="797375"/>
                  </a:lnTo>
                  <a:lnTo>
                    <a:pt x="3314332" y="771265"/>
                  </a:lnTo>
                  <a:lnTo>
                    <a:pt x="3320796" y="739292"/>
                  </a:lnTo>
                  <a:lnTo>
                    <a:pt x="3320796" y="82168"/>
                  </a:lnTo>
                  <a:lnTo>
                    <a:pt x="3314332" y="50202"/>
                  </a:lnTo>
                  <a:lnTo>
                    <a:pt x="3296713" y="24082"/>
                  </a:lnTo>
                  <a:lnTo>
                    <a:pt x="3270593" y="6463"/>
                  </a:lnTo>
                  <a:lnTo>
                    <a:pt x="323862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9100" y="4853940"/>
              <a:ext cx="3321050" cy="821690"/>
            </a:xfrm>
            <a:custGeom>
              <a:avLst/>
              <a:gdLst/>
              <a:ahLst/>
              <a:cxnLst/>
              <a:rect l="l" t="t" r="r" b="b"/>
              <a:pathLst>
                <a:path w="3321050" h="821689">
                  <a:moveTo>
                    <a:pt x="0" y="82168"/>
                  </a:moveTo>
                  <a:lnTo>
                    <a:pt x="6455" y="50202"/>
                  </a:lnTo>
                  <a:lnTo>
                    <a:pt x="24060" y="24082"/>
                  </a:lnTo>
                  <a:lnTo>
                    <a:pt x="50170" y="6463"/>
                  </a:lnTo>
                  <a:lnTo>
                    <a:pt x="82143" y="0"/>
                  </a:lnTo>
                  <a:lnTo>
                    <a:pt x="3238627" y="0"/>
                  </a:lnTo>
                  <a:lnTo>
                    <a:pt x="3270593" y="6463"/>
                  </a:lnTo>
                  <a:lnTo>
                    <a:pt x="3296713" y="24082"/>
                  </a:lnTo>
                  <a:lnTo>
                    <a:pt x="3314332" y="50202"/>
                  </a:lnTo>
                  <a:lnTo>
                    <a:pt x="3320796" y="82168"/>
                  </a:lnTo>
                  <a:lnTo>
                    <a:pt x="3320796" y="739292"/>
                  </a:lnTo>
                  <a:lnTo>
                    <a:pt x="3314332" y="771265"/>
                  </a:lnTo>
                  <a:lnTo>
                    <a:pt x="3296713" y="797375"/>
                  </a:lnTo>
                  <a:lnTo>
                    <a:pt x="3270593" y="814980"/>
                  </a:lnTo>
                  <a:lnTo>
                    <a:pt x="3238627" y="821436"/>
                  </a:lnTo>
                  <a:lnTo>
                    <a:pt x="82143" y="821436"/>
                  </a:lnTo>
                  <a:lnTo>
                    <a:pt x="50170" y="814980"/>
                  </a:lnTo>
                  <a:lnTo>
                    <a:pt x="24060" y="797375"/>
                  </a:lnTo>
                  <a:lnTo>
                    <a:pt x="6455" y="771265"/>
                  </a:lnTo>
                  <a:lnTo>
                    <a:pt x="0" y="739292"/>
                  </a:lnTo>
                  <a:lnTo>
                    <a:pt x="0" y="8216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59053" y="4914392"/>
            <a:ext cx="2638425" cy="6400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93675" marR="5080" indent="-181610">
              <a:lnSpc>
                <a:spcPts val="2320"/>
              </a:lnSpc>
              <a:spcBef>
                <a:spcPts val="340"/>
              </a:spcBef>
            </a:pPr>
            <a:r>
              <a:rPr sz="2100" spc="-10" dirty="0">
                <a:solidFill>
                  <a:srgbClr val="4471C4"/>
                </a:solidFill>
                <a:latin typeface="Calibri"/>
                <a:cs typeface="Calibri"/>
              </a:rPr>
              <a:t>Calculate </a:t>
            </a:r>
            <a:r>
              <a:rPr sz="2100" dirty="0">
                <a:solidFill>
                  <a:srgbClr val="4471C4"/>
                </a:solidFill>
                <a:latin typeface="Calibri"/>
                <a:cs typeface="Calibri"/>
              </a:rPr>
              <a:t>the </a:t>
            </a:r>
            <a:r>
              <a:rPr sz="2100" spc="-5" dirty="0">
                <a:solidFill>
                  <a:srgbClr val="4471C4"/>
                </a:solidFill>
                <a:latin typeface="Calibri"/>
                <a:cs typeface="Calibri"/>
              </a:rPr>
              <a:t>number of </a:t>
            </a:r>
            <a:r>
              <a:rPr sz="2100" spc="-46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471C4"/>
                </a:solidFill>
                <a:latin typeface="Calibri"/>
                <a:cs typeface="Calibri"/>
              </a:rPr>
              <a:t>launches</a:t>
            </a:r>
            <a:r>
              <a:rPr sz="2100" spc="-15" dirty="0">
                <a:solidFill>
                  <a:srgbClr val="4471C4"/>
                </a:solidFill>
                <a:latin typeface="Calibri"/>
                <a:cs typeface="Calibri"/>
              </a:rPr>
              <a:t> at </a:t>
            </a:r>
            <a:r>
              <a:rPr sz="2100" dirty="0">
                <a:solidFill>
                  <a:srgbClr val="4471C4"/>
                </a:solidFill>
                <a:latin typeface="Calibri"/>
                <a:cs typeface="Calibri"/>
              </a:rPr>
              <a:t>each</a:t>
            </a:r>
            <a:r>
              <a:rPr sz="2100" spc="-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4471C4"/>
                </a:solidFill>
                <a:latin typeface="Calibri"/>
                <a:cs typeface="Calibri"/>
              </a:rPr>
              <a:t>site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2750" y="5784850"/>
            <a:ext cx="1638935" cy="835660"/>
            <a:chOff x="412750" y="5784850"/>
            <a:chExt cx="1638935" cy="835660"/>
          </a:xfrm>
        </p:grpSpPr>
        <p:sp>
          <p:nvSpPr>
            <p:cNvPr id="16" name="object 16"/>
            <p:cNvSpPr/>
            <p:nvPr/>
          </p:nvSpPr>
          <p:spPr>
            <a:xfrm>
              <a:off x="419100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1543812" y="0"/>
                  </a:moveTo>
                  <a:lnTo>
                    <a:pt x="82295" y="0"/>
                  </a:lnTo>
                  <a:lnTo>
                    <a:pt x="50261" y="6466"/>
                  </a:lnTo>
                  <a:lnTo>
                    <a:pt x="24103" y="24103"/>
                  </a:lnTo>
                  <a:lnTo>
                    <a:pt x="6466" y="50261"/>
                  </a:lnTo>
                  <a:lnTo>
                    <a:pt x="0" y="82296"/>
                  </a:lnTo>
                  <a:lnTo>
                    <a:pt x="0" y="740664"/>
                  </a:lnTo>
                  <a:lnTo>
                    <a:pt x="6466" y="772698"/>
                  </a:lnTo>
                  <a:lnTo>
                    <a:pt x="24103" y="798856"/>
                  </a:lnTo>
                  <a:lnTo>
                    <a:pt x="50261" y="816493"/>
                  </a:lnTo>
                  <a:lnTo>
                    <a:pt x="82295" y="822960"/>
                  </a:lnTo>
                  <a:lnTo>
                    <a:pt x="1543812" y="822960"/>
                  </a:lnTo>
                  <a:lnTo>
                    <a:pt x="1575851" y="816493"/>
                  </a:lnTo>
                  <a:lnTo>
                    <a:pt x="1602009" y="798856"/>
                  </a:lnTo>
                  <a:lnTo>
                    <a:pt x="1619642" y="772698"/>
                  </a:lnTo>
                  <a:lnTo>
                    <a:pt x="1626108" y="740664"/>
                  </a:lnTo>
                  <a:lnTo>
                    <a:pt x="1626108" y="82296"/>
                  </a:lnTo>
                  <a:lnTo>
                    <a:pt x="1619642" y="50261"/>
                  </a:lnTo>
                  <a:lnTo>
                    <a:pt x="1602009" y="24103"/>
                  </a:lnTo>
                  <a:lnTo>
                    <a:pt x="1575851" y="6466"/>
                  </a:lnTo>
                  <a:lnTo>
                    <a:pt x="154381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9100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0" y="82296"/>
                  </a:moveTo>
                  <a:lnTo>
                    <a:pt x="6466" y="50261"/>
                  </a:lnTo>
                  <a:lnTo>
                    <a:pt x="24103" y="24103"/>
                  </a:lnTo>
                  <a:lnTo>
                    <a:pt x="50261" y="6466"/>
                  </a:lnTo>
                  <a:lnTo>
                    <a:pt x="82295" y="0"/>
                  </a:lnTo>
                  <a:lnTo>
                    <a:pt x="1543812" y="0"/>
                  </a:lnTo>
                  <a:lnTo>
                    <a:pt x="1575851" y="6466"/>
                  </a:lnTo>
                  <a:lnTo>
                    <a:pt x="1602009" y="24103"/>
                  </a:lnTo>
                  <a:lnTo>
                    <a:pt x="1619642" y="50261"/>
                  </a:lnTo>
                  <a:lnTo>
                    <a:pt x="1626108" y="82296"/>
                  </a:lnTo>
                  <a:lnTo>
                    <a:pt x="1626108" y="740664"/>
                  </a:lnTo>
                  <a:lnTo>
                    <a:pt x="1619642" y="772698"/>
                  </a:lnTo>
                  <a:lnTo>
                    <a:pt x="1602009" y="798856"/>
                  </a:lnTo>
                  <a:lnTo>
                    <a:pt x="1575851" y="816493"/>
                  </a:lnTo>
                  <a:lnTo>
                    <a:pt x="1543812" y="822960"/>
                  </a:lnTo>
                  <a:lnTo>
                    <a:pt x="82295" y="822960"/>
                  </a:lnTo>
                  <a:lnTo>
                    <a:pt x="50261" y="816493"/>
                  </a:lnTo>
                  <a:lnTo>
                    <a:pt x="24103" y="798856"/>
                  </a:lnTo>
                  <a:lnTo>
                    <a:pt x="6466" y="772698"/>
                  </a:lnTo>
                  <a:lnTo>
                    <a:pt x="0" y="740664"/>
                  </a:lnTo>
                  <a:lnTo>
                    <a:pt x="0" y="82296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38683" y="5830620"/>
            <a:ext cx="1383030" cy="7112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algn="ctr">
              <a:lnSpc>
                <a:spcPts val="1320"/>
              </a:lnSpc>
              <a:spcBef>
                <a:spcPts val="240"/>
              </a:spcBef>
            </a:pPr>
            <a:r>
              <a:rPr sz="1200" b="1" spc="-5" dirty="0">
                <a:solidFill>
                  <a:srgbClr val="4471C4"/>
                </a:solidFill>
                <a:latin typeface="Calibri"/>
                <a:cs typeface="Calibri"/>
              </a:rPr>
              <a:t>Calculate</a:t>
            </a:r>
            <a:r>
              <a:rPr sz="1200" b="1" spc="-5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4471C4"/>
                </a:solidFill>
                <a:latin typeface="Calibri"/>
                <a:cs typeface="Calibri"/>
              </a:rPr>
              <a:t>the</a:t>
            </a:r>
            <a:r>
              <a:rPr sz="1200" b="1" spc="-5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4471C4"/>
                </a:solidFill>
                <a:latin typeface="Calibri"/>
                <a:cs typeface="Calibri"/>
              </a:rPr>
              <a:t>number </a:t>
            </a:r>
            <a:r>
              <a:rPr sz="1200" b="1" spc="-254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4471C4"/>
                </a:solidFill>
                <a:latin typeface="Calibri"/>
                <a:cs typeface="Calibri"/>
              </a:rPr>
              <a:t>and occurrence </a:t>
            </a:r>
            <a:r>
              <a:rPr sz="1200" b="1" dirty="0">
                <a:solidFill>
                  <a:srgbClr val="4471C4"/>
                </a:solidFill>
                <a:latin typeface="Calibri"/>
                <a:cs typeface="Calibri"/>
              </a:rPr>
              <a:t>of </a:t>
            </a:r>
            <a:r>
              <a:rPr sz="1200" b="1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4471C4"/>
                </a:solidFill>
                <a:latin typeface="Calibri"/>
                <a:cs typeface="Calibri"/>
              </a:rPr>
              <a:t>mission </a:t>
            </a:r>
            <a:r>
              <a:rPr sz="1200" b="1" spc="-5" dirty="0">
                <a:solidFill>
                  <a:srgbClr val="4471C4"/>
                </a:solidFill>
                <a:latin typeface="Calibri"/>
                <a:cs typeface="Calibri"/>
              </a:rPr>
              <a:t>outcome per </a:t>
            </a:r>
            <a:r>
              <a:rPr sz="1200" b="1" spc="-26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4471C4"/>
                </a:solidFill>
                <a:latin typeface="Calibri"/>
                <a:cs typeface="Calibri"/>
              </a:rPr>
              <a:t>orbit</a:t>
            </a:r>
            <a:r>
              <a:rPr sz="1200" b="1" spc="-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4471C4"/>
                </a:solidFill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107438" y="5784850"/>
            <a:ext cx="1638935" cy="835660"/>
            <a:chOff x="2107438" y="5784850"/>
            <a:chExt cx="1638935" cy="835660"/>
          </a:xfrm>
        </p:grpSpPr>
        <p:sp>
          <p:nvSpPr>
            <p:cNvPr id="20" name="object 20"/>
            <p:cNvSpPr/>
            <p:nvPr/>
          </p:nvSpPr>
          <p:spPr>
            <a:xfrm>
              <a:off x="2113788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1543812" y="0"/>
                  </a:moveTo>
                  <a:lnTo>
                    <a:pt x="82295" y="0"/>
                  </a:lnTo>
                  <a:lnTo>
                    <a:pt x="50256" y="6466"/>
                  </a:lnTo>
                  <a:lnTo>
                    <a:pt x="24098" y="24103"/>
                  </a:lnTo>
                  <a:lnTo>
                    <a:pt x="6465" y="50261"/>
                  </a:lnTo>
                  <a:lnTo>
                    <a:pt x="0" y="82296"/>
                  </a:lnTo>
                  <a:lnTo>
                    <a:pt x="0" y="740664"/>
                  </a:lnTo>
                  <a:lnTo>
                    <a:pt x="6465" y="772698"/>
                  </a:lnTo>
                  <a:lnTo>
                    <a:pt x="24098" y="798856"/>
                  </a:lnTo>
                  <a:lnTo>
                    <a:pt x="50256" y="816493"/>
                  </a:lnTo>
                  <a:lnTo>
                    <a:pt x="82295" y="822960"/>
                  </a:lnTo>
                  <a:lnTo>
                    <a:pt x="1543812" y="822960"/>
                  </a:lnTo>
                  <a:lnTo>
                    <a:pt x="1575851" y="816493"/>
                  </a:lnTo>
                  <a:lnTo>
                    <a:pt x="1602009" y="798856"/>
                  </a:lnTo>
                  <a:lnTo>
                    <a:pt x="1619642" y="772698"/>
                  </a:lnTo>
                  <a:lnTo>
                    <a:pt x="1626108" y="740664"/>
                  </a:lnTo>
                  <a:lnTo>
                    <a:pt x="1626108" y="82296"/>
                  </a:lnTo>
                  <a:lnTo>
                    <a:pt x="1619642" y="50261"/>
                  </a:lnTo>
                  <a:lnTo>
                    <a:pt x="1602009" y="24103"/>
                  </a:lnTo>
                  <a:lnTo>
                    <a:pt x="1575851" y="6466"/>
                  </a:lnTo>
                  <a:lnTo>
                    <a:pt x="154381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13788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0" y="82296"/>
                  </a:moveTo>
                  <a:lnTo>
                    <a:pt x="6465" y="50261"/>
                  </a:lnTo>
                  <a:lnTo>
                    <a:pt x="24098" y="24103"/>
                  </a:lnTo>
                  <a:lnTo>
                    <a:pt x="50256" y="6466"/>
                  </a:lnTo>
                  <a:lnTo>
                    <a:pt x="82295" y="0"/>
                  </a:lnTo>
                  <a:lnTo>
                    <a:pt x="1543812" y="0"/>
                  </a:lnTo>
                  <a:lnTo>
                    <a:pt x="1575851" y="6466"/>
                  </a:lnTo>
                  <a:lnTo>
                    <a:pt x="1602009" y="24103"/>
                  </a:lnTo>
                  <a:lnTo>
                    <a:pt x="1619642" y="50261"/>
                  </a:lnTo>
                  <a:lnTo>
                    <a:pt x="1626108" y="82296"/>
                  </a:lnTo>
                  <a:lnTo>
                    <a:pt x="1626108" y="740664"/>
                  </a:lnTo>
                  <a:lnTo>
                    <a:pt x="1619642" y="772698"/>
                  </a:lnTo>
                  <a:lnTo>
                    <a:pt x="1602009" y="798856"/>
                  </a:lnTo>
                  <a:lnTo>
                    <a:pt x="1575851" y="816493"/>
                  </a:lnTo>
                  <a:lnTo>
                    <a:pt x="1543812" y="822960"/>
                  </a:lnTo>
                  <a:lnTo>
                    <a:pt x="82295" y="822960"/>
                  </a:lnTo>
                  <a:lnTo>
                    <a:pt x="50256" y="816493"/>
                  </a:lnTo>
                  <a:lnTo>
                    <a:pt x="24098" y="798856"/>
                  </a:lnTo>
                  <a:lnTo>
                    <a:pt x="6465" y="772698"/>
                  </a:lnTo>
                  <a:lnTo>
                    <a:pt x="0" y="740664"/>
                  </a:lnTo>
                  <a:lnTo>
                    <a:pt x="0" y="82296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291333" y="5965647"/>
            <a:ext cx="1270000" cy="434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10"/>
              </a:lnSpc>
              <a:spcBef>
                <a:spcPts val="100"/>
              </a:spcBef>
            </a:pPr>
            <a:r>
              <a:rPr sz="1400" spc="-5" dirty="0">
                <a:solidFill>
                  <a:srgbClr val="4471C4"/>
                </a:solidFill>
                <a:latin typeface="Calibri"/>
                <a:cs typeface="Calibri"/>
              </a:rPr>
              <a:t>Export</a:t>
            </a:r>
            <a:r>
              <a:rPr sz="1400" spc="-4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71C4"/>
                </a:solidFill>
                <a:latin typeface="Calibri"/>
                <a:cs typeface="Calibri"/>
              </a:rPr>
              <a:t>dataset</a:t>
            </a:r>
            <a:r>
              <a:rPr sz="1400" spc="-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71C4"/>
                </a:solidFill>
                <a:latin typeface="Calibri"/>
                <a:cs typeface="Calibri"/>
              </a:rPr>
              <a:t>as</a:t>
            </a:r>
            <a:endParaRPr sz="1400">
              <a:latin typeface="Calibri"/>
              <a:cs typeface="Calibri"/>
            </a:endParaRPr>
          </a:p>
          <a:p>
            <a:pPr marL="1270" algn="ctr">
              <a:lnSpc>
                <a:spcPts val="1610"/>
              </a:lnSpc>
            </a:pPr>
            <a:r>
              <a:rPr sz="1400" spc="-10" dirty="0">
                <a:solidFill>
                  <a:srgbClr val="4471C4"/>
                </a:solidFill>
                <a:latin typeface="Calibri"/>
                <a:cs typeface="Calibri"/>
              </a:rPr>
              <a:t>.CSV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869182" y="4847590"/>
            <a:ext cx="3333750" cy="834390"/>
            <a:chOff x="3869182" y="4847590"/>
            <a:chExt cx="3333750" cy="834390"/>
          </a:xfrm>
        </p:grpSpPr>
        <p:sp>
          <p:nvSpPr>
            <p:cNvPr id="24" name="object 24"/>
            <p:cNvSpPr/>
            <p:nvPr/>
          </p:nvSpPr>
          <p:spPr>
            <a:xfrm>
              <a:off x="3875532" y="4853940"/>
              <a:ext cx="3321050" cy="821690"/>
            </a:xfrm>
            <a:custGeom>
              <a:avLst/>
              <a:gdLst/>
              <a:ahLst/>
              <a:cxnLst/>
              <a:rect l="l" t="t" r="r" b="b"/>
              <a:pathLst>
                <a:path w="3321050" h="821689">
                  <a:moveTo>
                    <a:pt x="3238626" y="0"/>
                  </a:moveTo>
                  <a:lnTo>
                    <a:pt x="82168" y="0"/>
                  </a:lnTo>
                  <a:lnTo>
                    <a:pt x="50202" y="6463"/>
                  </a:lnTo>
                  <a:lnTo>
                    <a:pt x="24082" y="24082"/>
                  </a:lnTo>
                  <a:lnTo>
                    <a:pt x="6463" y="50202"/>
                  </a:lnTo>
                  <a:lnTo>
                    <a:pt x="0" y="82168"/>
                  </a:lnTo>
                  <a:lnTo>
                    <a:pt x="0" y="739292"/>
                  </a:lnTo>
                  <a:lnTo>
                    <a:pt x="6463" y="771265"/>
                  </a:lnTo>
                  <a:lnTo>
                    <a:pt x="24082" y="797375"/>
                  </a:lnTo>
                  <a:lnTo>
                    <a:pt x="50202" y="814980"/>
                  </a:lnTo>
                  <a:lnTo>
                    <a:pt x="82168" y="821436"/>
                  </a:lnTo>
                  <a:lnTo>
                    <a:pt x="3238626" y="821436"/>
                  </a:lnTo>
                  <a:lnTo>
                    <a:pt x="3270593" y="814980"/>
                  </a:lnTo>
                  <a:lnTo>
                    <a:pt x="3296713" y="797375"/>
                  </a:lnTo>
                  <a:lnTo>
                    <a:pt x="3314332" y="771265"/>
                  </a:lnTo>
                  <a:lnTo>
                    <a:pt x="3320795" y="739292"/>
                  </a:lnTo>
                  <a:lnTo>
                    <a:pt x="3320795" y="82168"/>
                  </a:lnTo>
                  <a:lnTo>
                    <a:pt x="3314332" y="50202"/>
                  </a:lnTo>
                  <a:lnTo>
                    <a:pt x="3296713" y="24082"/>
                  </a:lnTo>
                  <a:lnTo>
                    <a:pt x="3270593" y="6463"/>
                  </a:lnTo>
                  <a:lnTo>
                    <a:pt x="323862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75532" y="4853940"/>
              <a:ext cx="3321050" cy="821690"/>
            </a:xfrm>
            <a:custGeom>
              <a:avLst/>
              <a:gdLst/>
              <a:ahLst/>
              <a:cxnLst/>
              <a:rect l="l" t="t" r="r" b="b"/>
              <a:pathLst>
                <a:path w="3321050" h="821689">
                  <a:moveTo>
                    <a:pt x="0" y="82168"/>
                  </a:moveTo>
                  <a:lnTo>
                    <a:pt x="6463" y="50202"/>
                  </a:lnTo>
                  <a:lnTo>
                    <a:pt x="24082" y="24082"/>
                  </a:lnTo>
                  <a:lnTo>
                    <a:pt x="50202" y="6463"/>
                  </a:lnTo>
                  <a:lnTo>
                    <a:pt x="82168" y="0"/>
                  </a:lnTo>
                  <a:lnTo>
                    <a:pt x="3238626" y="0"/>
                  </a:lnTo>
                  <a:lnTo>
                    <a:pt x="3270593" y="6463"/>
                  </a:lnTo>
                  <a:lnTo>
                    <a:pt x="3296713" y="24082"/>
                  </a:lnTo>
                  <a:lnTo>
                    <a:pt x="3314332" y="50202"/>
                  </a:lnTo>
                  <a:lnTo>
                    <a:pt x="3320795" y="82168"/>
                  </a:lnTo>
                  <a:lnTo>
                    <a:pt x="3320795" y="739292"/>
                  </a:lnTo>
                  <a:lnTo>
                    <a:pt x="3314332" y="771265"/>
                  </a:lnTo>
                  <a:lnTo>
                    <a:pt x="3296713" y="797375"/>
                  </a:lnTo>
                  <a:lnTo>
                    <a:pt x="3270593" y="814980"/>
                  </a:lnTo>
                  <a:lnTo>
                    <a:pt x="3238626" y="821436"/>
                  </a:lnTo>
                  <a:lnTo>
                    <a:pt x="82168" y="821436"/>
                  </a:lnTo>
                  <a:lnTo>
                    <a:pt x="50202" y="814980"/>
                  </a:lnTo>
                  <a:lnTo>
                    <a:pt x="24082" y="797375"/>
                  </a:lnTo>
                  <a:lnTo>
                    <a:pt x="6463" y="771265"/>
                  </a:lnTo>
                  <a:lnTo>
                    <a:pt x="0" y="739292"/>
                  </a:lnTo>
                  <a:lnTo>
                    <a:pt x="0" y="8216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123435" y="4914392"/>
            <a:ext cx="2825750" cy="6400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88900" marR="5080" indent="-76200">
              <a:lnSpc>
                <a:spcPts val="2320"/>
              </a:lnSpc>
              <a:spcBef>
                <a:spcPts val="340"/>
              </a:spcBef>
            </a:pPr>
            <a:r>
              <a:rPr sz="2100" spc="-10" dirty="0">
                <a:solidFill>
                  <a:srgbClr val="4471C4"/>
                </a:solidFill>
                <a:latin typeface="Calibri"/>
                <a:cs typeface="Calibri"/>
              </a:rPr>
              <a:t>Calculate</a:t>
            </a:r>
            <a:r>
              <a:rPr sz="2100" spc="-2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471C4"/>
                </a:solidFill>
                <a:latin typeface="Calibri"/>
                <a:cs typeface="Calibri"/>
              </a:rPr>
              <a:t>the</a:t>
            </a:r>
            <a:r>
              <a:rPr sz="2100" spc="-3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4471C4"/>
                </a:solidFill>
                <a:latin typeface="Calibri"/>
                <a:cs typeface="Calibri"/>
              </a:rPr>
              <a:t>number</a:t>
            </a:r>
            <a:r>
              <a:rPr sz="2100" spc="-2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471C4"/>
                </a:solidFill>
                <a:latin typeface="Calibri"/>
                <a:cs typeface="Calibri"/>
              </a:rPr>
              <a:t>and </a:t>
            </a:r>
            <a:r>
              <a:rPr sz="2100" spc="-459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4471C4"/>
                </a:solidFill>
                <a:latin typeface="Calibri"/>
                <a:cs typeface="Calibri"/>
              </a:rPr>
              <a:t>occurrence </a:t>
            </a:r>
            <a:r>
              <a:rPr sz="2100" spc="-5" dirty="0">
                <a:solidFill>
                  <a:srgbClr val="4471C4"/>
                </a:solidFill>
                <a:latin typeface="Calibri"/>
                <a:cs typeface="Calibri"/>
              </a:rPr>
              <a:t>of</a:t>
            </a:r>
            <a:r>
              <a:rPr sz="2100" spc="-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471C4"/>
                </a:solidFill>
                <a:latin typeface="Calibri"/>
                <a:cs typeface="Calibri"/>
              </a:rPr>
              <a:t>each</a:t>
            </a:r>
            <a:r>
              <a:rPr sz="2100" spc="-5" dirty="0">
                <a:solidFill>
                  <a:srgbClr val="4471C4"/>
                </a:solidFill>
                <a:latin typeface="Calibri"/>
                <a:cs typeface="Calibri"/>
              </a:rPr>
              <a:t> orbit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869182" y="5784850"/>
            <a:ext cx="1638935" cy="835660"/>
            <a:chOff x="3869182" y="5784850"/>
            <a:chExt cx="1638935" cy="835660"/>
          </a:xfrm>
        </p:grpSpPr>
        <p:sp>
          <p:nvSpPr>
            <p:cNvPr id="28" name="object 28"/>
            <p:cNvSpPr/>
            <p:nvPr/>
          </p:nvSpPr>
          <p:spPr>
            <a:xfrm>
              <a:off x="3875532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1543812" y="0"/>
                  </a:moveTo>
                  <a:lnTo>
                    <a:pt x="82295" y="0"/>
                  </a:lnTo>
                  <a:lnTo>
                    <a:pt x="50256" y="6466"/>
                  </a:lnTo>
                  <a:lnTo>
                    <a:pt x="24098" y="24103"/>
                  </a:lnTo>
                  <a:lnTo>
                    <a:pt x="6465" y="50261"/>
                  </a:lnTo>
                  <a:lnTo>
                    <a:pt x="0" y="82296"/>
                  </a:lnTo>
                  <a:lnTo>
                    <a:pt x="0" y="740664"/>
                  </a:lnTo>
                  <a:lnTo>
                    <a:pt x="6465" y="772698"/>
                  </a:lnTo>
                  <a:lnTo>
                    <a:pt x="24098" y="798856"/>
                  </a:lnTo>
                  <a:lnTo>
                    <a:pt x="50256" y="816493"/>
                  </a:lnTo>
                  <a:lnTo>
                    <a:pt x="82295" y="822960"/>
                  </a:lnTo>
                  <a:lnTo>
                    <a:pt x="1543812" y="822960"/>
                  </a:lnTo>
                  <a:lnTo>
                    <a:pt x="1575851" y="816493"/>
                  </a:lnTo>
                  <a:lnTo>
                    <a:pt x="1602009" y="798856"/>
                  </a:lnTo>
                  <a:lnTo>
                    <a:pt x="1619642" y="772698"/>
                  </a:lnTo>
                  <a:lnTo>
                    <a:pt x="1626107" y="740664"/>
                  </a:lnTo>
                  <a:lnTo>
                    <a:pt x="1626107" y="82296"/>
                  </a:lnTo>
                  <a:lnTo>
                    <a:pt x="1619642" y="50261"/>
                  </a:lnTo>
                  <a:lnTo>
                    <a:pt x="1602009" y="24103"/>
                  </a:lnTo>
                  <a:lnTo>
                    <a:pt x="1575851" y="6466"/>
                  </a:lnTo>
                  <a:lnTo>
                    <a:pt x="154381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75532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5" h="822959">
                  <a:moveTo>
                    <a:pt x="0" y="82296"/>
                  </a:moveTo>
                  <a:lnTo>
                    <a:pt x="6465" y="50261"/>
                  </a:lnTo>
                  <a:lnTo>
                    <a:pt x="24098" y="24103"/>
                  </a:lnTo>
                  <a:lnTo>
                    <a:pt x="50256" y="6466"/>
                  </a:lnTo>
                  <a:lnTo>
                    <a:pt x="82295" y="0"/>
                  </a:lnTo>
                  <a:lnTo>
                    <a:pt x="1543812" y="0"/>
                  </a:lnTo>
                  <a:lnTo>
                    <a:pt x="1575851" y="6466"/>
                  </a:lnTo>
                  <a:lnTo>
                    <a:pt x="1602009" y="24103"/>
                  </a:lnTo>
                  <a:lnTo>
                    <a:pt x="1619642" y="50261"/>
                  </a:lnTo>
                  <a:lnTo>
                    <a:pt x="1626107" y="82296"/>
                  </a:lnTo>
                  <a:lnTo>
                    <a:pt x="1626107" y="740664"/>
                  </a:lnTo>
                  <a:lnTo>
                    <a:pt x="1619642" y="772698"/>
                  </a:lnTo>
                  <a:lnTo>
                    <a:pt x="1602009" y="798856"/>
                  </a:lnTo>
                  <a:lnTo>
                    <a:pt x="1575851" y="816493"/>
                  </a:lnTo>
                  <a:lnTo>
                    <a:pt x="1543812" y="822960"/>
                  </a:lnTo>
                  <a:lnTo>
                    <a:pt x="82295" y="822960"/>
                  </a:lnTo>
                  <a:lnTo>
                    <a:pt x="50256" y="816493"/>
                  </a:lnTo>
                  <a:lnTo>
                    <a:pt x="24098" y="798856"/>
                  </a:lnTo>
                  <a:lnTo>
                    <a:pt x="6465" y="772698"/>
                  </a:lnTo>
                  <a:lnTo>
                    <a:pt x="0" y="740664"/>
                  </a:lnTo>
                  <a:lnTo>
                    <a:pt x="0" y="82296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965828" y="5867806"/>
            <a:ext cx="1447800" cy="62992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indent="635" algn="ctr">
              <a:lnSpc>
                <a:spcPts val="1540"/>
              </a:lnSpc>
              <a:spcBef>
                <a:spcPts val="270"/>
              </a:spcBef>
            </a:pPr>
            <a:r>
              <a:rPr sz="1400" spc="-10" dirty="0">
                <a:solidFill>
                  <a:srgbClr val="4471C4"/>
                </a:solidFill>
                <a:latin typeface="Calibri"/>
                <a:cs typeface="Calibri"/>
              </a:rPr>
              <a:t>Create </a:t>
            </a:r>
            <a:r>
              <a:rPr sz="1400" dirty="0">
                <a:solidFill>
                  <a:srgbClr val="4471C4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4471C4"/>
                </a:solidFill>
                <a:latin typeface="Calibri"/>
                <a:cs typeface="Calibri"/>
              </a:rPr>
              <a:t>landing </a:t>
            </a:r>
            <a:r>
              <a:rPr sz="140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71C4"/>
                </a:solidFill>
                <a:latin typeface="Calibri"/>
                <a:cs typeface="Calibri"/>
              </a:rPr>
              <a:t>outcome</a:t>
            </a:r>
            <a:r>
              <a:rPr sz="1400" spc="-4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71C4"/>
                </a:solidFill>
                <a:latin typeface="Calibri"/>
                <a:cs typeface="Calibri"/>
              </a:rPr>
              <a:t>label</a:t>
            </a:r>
            <a:r>
              <a:rPr sz="1400" spc="-3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71C4"/>
                </a:solidFill>
                <a:latin typeface="Calibri"/>
                <a:cs typeface="Calibri"/>
              </a:rPr>
              <a:t>from </a:t>
            </a:r>
            <a:r>
              <a:rPr sz="1400" spc="-30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71C4"/>
                </a:solidFill>
                <a:latin typeface="Calibri"/>
                <a:cs typeface="Calibri"/>
              </a:rPr>
              <a:t>Outcome column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63870" y="5784850"/>
            <a:ext cx="1638935" cy="835660"/>
            <a:chOff x="5563870" y="5784850"/>
            <a:chExt cx="1638935" cy="835660"/>
          </a:xfrm>
        </p:grpSpPr>
        <p:sp>
          <p:nvSpPr>
            <p:cNvPr id="32" name="object 32"/>
            <p:cNvSpPr/>
            <p:nvPr/>
          </p:nvSpPr>
          <p:spPr>
            <a:xfrm>
              <a:off x="5570220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4" h="822959">
                  <a:moveTo>
                    <a:pt x="1543811" y="0"/>
                  </a:moveTo>
                  <a:lnTo>
                    <a:pt x="82295" y="0"/>
                  </a:lnTo>
                  <a:lnTo>
                    <a:pt x="50256" y="6466"/>
                  </a:lnTo>
                  <a:lnTo>
                    <a:pt x="24098" y="24103"/>
                  </a:lnTo>
                  <a:lnTo>
                    <a:pt x="6465" y="50261"/>
                  </a:lnTo>
                  <a:lnTo>
                    <a:pt x="0" y="82296"/>
                  </a:lnTo>
                  <a:lnTo>
                    <a:pt x="0" y="740664"/>
                  </a:lnTo>
                  <a:lnTo>
                    <a:pt x="6465" y="772698"/>
                  </a:lnTo>
                  <a:lnTo>
                    <a:pt x="24098" y="798856"/>
                  </a:lnTo>
                  <a:lnTo>
                    <a:pt x="50256" y="816493"/>
                  </a:lnTo>
                  <a:lnTo>
                    <a:pt x="82295" y="822960"/>
                  </a:lnTo>
                  <a:lnTo>
                    <a:pt x="1543811" y="822960"/>
                  </a:lnTo>
                  <a:lnTo>
                    <a:pt x="1575851" y="816493"/>
                  </a:lnTo>
                  <a:lnTo>
                    <a:pt x="1602009" y="798856"/>
                  </a:lnTo>
                  <a:lnTo>
                    <a:pt x="1619642" y="772698"/>
                  </a:lnTo>
                  <a:lnTo>
                    <a:pt x="1626107" y="740664"/>
                  </a:lnTo>
                  <a:lnTo>
                    <a:pt x="1626107" y="82296"/>
                  </a:lnTo>
                  <a:lnTo>
                    <a:pt x="1619642" y="50261"/>
                  </a:lnTo>
                  <a:lnTo>
                    <a:pt x="1602009" y="24103"/>
                  </a:lnTo>
                  <a:lnTo>
                    <a:pt x="1575851" y="6466"/>
                  </a:lnTo>
                  <a:lnTo>
                    <a:pt x="1543811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570220" y="5791200"/>
              <a:ext cx="1626235" cy="822960"/>
            </a:xfrm>
            <a:custGeom>
              <a:avLst/>
              <a:gdLst/>
              <a:ahLst/>
              <a:cxnLst/>
              <a:rect l="l" t="t" r="r" b="b"/>
              <a:pathLst>
                <a:path w="1626234" h="822959">
                  <a:moveTo>
                    <a:pt x="0" y="82296"/>
                  </a:moveTo>
                  <a:lnTo>
                    <a:pt x="6465" y="50261"/>
                  </a:lnTo>
                  <a:lnTo>
                    <a:pt x="24098" y="24103"/>
                  </a:lnTo>
                  <a:lnTo>
                    <a:pt x="50256" y="6466"/>
                  </a:lnTo>
                  <a:lnTo>
                    <a:pt x="82295" y="0"/>
                  </a:lnTo>
                  <a:lnTo>
                    <a:pt x="1543811" y="0"/>
                  </a:lnTo>
                  <a:lnTo>
                    <a:pt x="1575851" y="6466"/>
                  </a:lnTo>
                  <a:lnTo>
                    <a:pt x="1602009" y="24103"/>
                  </a:lnTo>
                  <a:lnTo>
                    <a:pt x="1619642" y="50261"/>
                  </a:lnTo>
                  <a:lnTo>
                    <a:pt x="1626107" y="82296"/>
                  </a:lnTo>
                  <a:lnTo>
                    <a:pt x="1626107" y="740664"/>
                  </a:lnTo>
                  <a:lnTo>
                    <a:pt x="1619642" y="772698"/>
                  </a:lnTo>
                  <a:lnTo>
                    <a:pt x="1602009" y="798856"/>
                  </a:lnTo>
                  <a:lnTo>
                    <a:pt x="1575851" y="816493"/>
                  </a:lnTo>
                  <a:lnTo>
                    <a:pt x="1543811" y="822960"/>
                  </a:lnTo>
                  <a:lnTo>
                    <a:pt x="82295" y="822960"/>
                  </a:lnTo>
                  <a:lnTo>
                    <a:pt x="50256" y="816493"/>
                  </a:lnTo>
                  <a:lnTo>
                    <a:pt x="24098" y="798856"/>
                  </a:lnTo>
                  <a:lnTo>
                    <a:pt x="6465" y="772698"/>
                  </a:lnTo>
                  <a:lnTo>
                    <a:pt x="0" y="740664"/>
                  </a:lnTo>
                  <a:lnTo>
                    <a:pt x="0" y="82296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730366" y="5867806"/>
            <a:ext cx="1311910" cy="62992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065" marR="5080" indent="-4445" algn="ctr">
              <a:lnSpc>
                <a:spcPts val="1540"/>
              </a:lnSpc>
              <a:spcBef>
                <a:spcPts val="270"/>
              </a:spcBef>
            </a:pPr>
            <a:r>
              <a:rPr sz="1400" spc="-15" dirty="0">
                <a:solidFill>
                  <a:srgbClr val="4471C4"/>
                </a:solidFill>
                <a:latin typeface="Calibri"/>
                <a:cs typeface="Calibri"/>
              </a:rPr>
              <a:t>Work </a:t>
            </a:r>
            <a:r>
              <a:rPr sz="1400" dirty="0">
                <a:solidFill>
                  <a:srgbClr val="4471C4"/>
                </a:solidFill>
                <a:latin typeface="Calibri"/>
                <a:cs typeface="Calibri"/>
              </a:rPr>
              <a:t>out </a:t>
            </a:r>
            <a:r>
              <a:rPr sz="1400" spc="-5" dirty="0">
                <a:solidFill>
                  <a:srgbClr val="4471C4"/>
                </a:solidFill>
                <a:latin typeface="Calibri"/>
                <a:cs typeface="Calibri"/>
              </a:rPr>
              <a:t>success </a:t>
            </a:r>
            <a:r>
              <a:rPr sz="1400" spc="-30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471C4"/>
                </a:solidFill>
                <a:latin typeface="Calibri"/>
                <a:cs typeface="Calibri"/>
              </a:rPr>
              <a:t>rate </a:t>
            </a:r>
            <a:r>
              <a:rPr sz="1400" spc="-10" dirty="0">
                <a:solidFill>
                  <a:srgbClr val="4471C4"/>
                </a:solidFill>
                <a:latin typeface="Calibri"/>
                <a:cs typeface="Calibri"/>
              </a:rPr>
              <a:t>for </a:t>
            </a:r>
            <a:r>
              <a:rPr sz="1400" spc="-5" dirty="0">
                <a:solidFill>
                  <a:srgbClr val="4471C4"/>
                </a:solidFill>
                <a:latin typeface="Calibri"/>
                <a:cs typeface="Calibri"/>
              </a:rPr>
              <a:t>every </a:t>
            </a:r>
            <a:r>
              <a:rPr sz="1400" dirty="0">
                <a:solidFill>
                  <a:srgbClr val="4471C4"/>
                </a:solidFill>
                <a:latin typeface="Calibri"/>
                <a:cs typeface="Calibri"/>
              </a:rPr>
              <a:t> landing</a:t>
            </a:r>
            <a:r>
              <a:rPr sz="1400" spc="-3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71C4"/>
                </a:solidFill>
                <a:latin typeface="Calibri"/>
                <a:cs typeface="Calibri"/>
              </a:rPr>
              <a:t>in</a:t>
            </a:r>
            <a:r>
              <a:rPr sz="1400" spc="-3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71C4"/>
                </a:solidFill>
                <a:latin typeface="Calibri"/>
                <a:cs typeface="Calibri"/>
              </a:rPr>
              <a:t>dataset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5" name="object 3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75411" y="3513003"/>
            <a:ext cx="3440454" cy="2456411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7782559" y="2533269"/>
            <a:ext cx="38665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egoe UI Light"/>
                <a:cs typeface="Segoe UI Light"/>
              </a:rPr>
              <a:t>Each </a:t>
            </a:r>
            <a:r>
              <a:rPr sz="1800" spc="-5" dirty="0">
                <a:latin typeface="Segoe UI Light"/>
                <a:cs typeface="Segoe UI Light"/>
              </a:rPr>
              <a:t>launch aims </a:t>
            </a:r>
            <a:r>
              <a:rPr sz="1800" dirty="0">
                <a:latin typeface="Segoe UI Light"/>
                <a:cs typeface="Segoe UI Light"/>
              </a:rPr>
              <a:t>to </a:t>
            </a:r>
            <a:r>
              <a:rPr sz="1800" spc="-5" dirty="0">
                <a:latin typeface="Segoe UI Light"/>
                <a:cs typeface="Segoe UI Light"/>
              </a:rPr>
              <a:t>an dedicated orbit, </a:t>
            </a:r>
            <a:r>
              <a:rPr sz="180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and</a:t>
            </a:r>
            <a:r>
              <a:rPr sz="1800" spc="-20" dirty="0">
                <a:latin typeface="Segoe UI Light"/>
                <a:cs typeface="Segoe UI Light"/>
              </a:rPr>
              <a:t> </a:t>
            </a:r>
            <a:r>
              <a:rPr sz="1800" spc="-15" dirty="0">
                <a:latin typeface="Segoe UI Light"/>
                <a:cs typeface="Segoe UI Light"/>
              </a:rPr>
              <a:t>here</a:t>
            </a:r>
            <a:r>
              <a:rPr sz="1800" spc="-5" dirty="0">
                <a:latin typeface="Segoe UI Light"/>
                <a:cs typeface="Segoe UI Light"/>
              </a:rPr>
              <a:t> </a:t>
            </a:r>
            <a:r>
              <a:rPr sz="1800" spc="-15" dirty="0">
                <a:latin typeface="Segoe UI Light"/>
                <a:cs typeface="Segoe UI Light"/>
              </a:rPr>
              <a:t>are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some common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orbit</a:t>
            </a:r>
            <a:r>
              <a:rPr sz="1800" spc="1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types: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73365" y="5924194"/>
            <a:ext cx="2432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Segoe UI Light"/>
                <a:cs typeface="Segoe UI Light"/>
              </a:rPr>
              <a:t>Diagram</a:t>
            </a:r>
            <a:r>
              <a:rPr sz="1200" i="1" spc="-15" dirty="0">
                <a:latin typeface="Segoe UI Light"/>
                <a:cs typeface="Segoe UI Light"/>
              </a:rPr>
              <a:t> </a:t>
            </a:r>
            <a:r>
              <a:rPr sz="1200" i="1" dirty="0">
                <a:latin typeface="Segoe UI Light"/>
                <a:cs typeface="Segoe UI Light"/>
              </a:rPr>
              <a:t>showing</a:t>
            </a:r>
            <a:r>
              <a:rPr sz="1200" i="1" spc="-25" dirty="0">
                <a:latin typeface="Segoe UI Light"/>
                <a:cs typeface="Segoe UI Light"/>
              </a:rPr>
              <a:t> </a:t>
            </a:r>
            <a:r>
              <a:rPr sz="1200" i="1" spc="-5" dirty="0">
                <a:latin typeface="Segoe UI Light"/>
                <a:cs typeface="Segoe UI Light"/>
              </a:rPr>
              <a:t>common</a:t>
            </a:r>
            <a:r>
              <a:rPr sz="1200" i="1" dirty="0">
                <a:latin typeface="Segoe UI Light"/>
                <a:cs typeface="Segoe UI Light"/>
              </a:rPr>
              <a:t> </a:t>
            </a:r>
            <a:r>
              <a:rPr sz="1200" i="1" spc="-5" dirty="0">
                <a:latin typeface="Segoe UI Light"/>
                <a:cs typeface="Segoe UI Light"/>
              </a:rPr>
              <a:t>orbit </a:t>
            </a:r>
            <a:r>
              <a:rPr sz="1200" i="1" dirty="0">
                <a:latin typeface="Segoe UI Light"/>
                <a:cs typeface="Segoe UI Light"/>
              </a:rPr>
              <a:t>types</a:t>
            </a:r>
            <a:endParaRPr sz="12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i="1" dirty="0">
                <a:latin typeface="Segoe UI Light"/>
                <a:cs typeface="Segoe UI Light"/>
              </a:rPr>
              <a:t>SpaceX</a:t>
            </a:r>
            <a:r>
              <a:rPr sz="1200" i="1" spc="-55" dirty="0">
                <a:latin typeface="Segoe UI Light"/>
                <a:cs typeface="Segoe UI Light"/>
              </a:rPr>
              <a:t> </a:t>
            </a:r>
            <a:r>
              <a:rPr sz="1200" i="1" dirty="0">
                <a:latin typeface="Segoe UI Light"/>
                <a:cs typeface="Segoe UI Light"/>
              </a:rPr>
              <a:t>uses</a:t>
            </a:r>
            <a:endParaRPr sz="12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44168"/>
            <a:ext cx="12192000" cy="5514340"/>
          </a:xfrm>
          <a:custGeom>
            <a:avLst/>
            <a:gdLst/>
            <a:ahLst/>
            <a:cxnLst/>
            <a:rect l="l" t="t" r="r" b="b"/>
            <a:pathLst>
              <a:path w="12192000" h="5514340">
                <a:moveTo>
                  <a:pt x="12192000" y="0"/>
                </a:moveTo>
                <a:lnTo>
                  <a:pt x="0" y="0"/>
                </a:lnTo>
                <a:lnTo>
                  <a:pt x="0" y="5513832"/>
                </a:lnTo>
                <a:lnTo>
                  <a:pt x="12192000" y="551383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39" y="502818"/>
            <a:ext cx="556069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20" dirty="0">
                <a:solidFill>
                  <a:srgbClr val="005392"/>
                </a:solidFill>
                <a:latin typeface="Calibri"/>
                <a:cs typeface="Calibri"/>
              </a:rPr>
              <a:t>EDA</a:t>
            </a:r>
            <a:r>
              <a:rPr sz="40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with</a:t>
            </a:r>
            <a:r>
              <a:rPr sz="4000" spc="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25" dirty="0">
                <a:solidFill>
                  <a:srgbClr val="005392"/>
                </a:solidFill>
                <a:latin typeface="Calibri"/>
                <a:cs typeface="Calibri"/>
              </a:rPr>
              <a:t>data</a:t>
            </a:r>
            <a:r>
              <a:rPr sz="40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15" dirty="0">
                <a:solidFill>
                  <a:srgbClr val="005392"/>
                </a:solidFill>
                <a:latin typeface="Calibri"/>
                <a:cs typeface="Calibri"/>
              </a:rPr>
              <a:t>visualization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94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11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134416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3520" y="301243"/>
            <a:ext cx="56826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/>
              <a:t>EDA</a:t>
            </a:r>
            <a:r>
              <a:rPr sz="4000" spc="-20" dirty="0"/>
              <a:t> </a:t>
            </a:r>
            <a:r>
              <a:rPr sz="4000" spc="-5" dirty="0"/>
              <a:t>with</a:t>
            </a:r>
            <a:r>
              <a:rPr sz="4000" spc="-20" dirty="0"/>
              <a:t> </a:t>
            </a:r>
            <a:r>
              <a:rPr sz="4000" spc="-30" dirty="0"/>
              <a:t>Data</a:t>
            </a:r>
            <a:r>
              <a:rPr sz="4000" spc="-25" dirty="0"/>
              <a:t> </a:t>
            </a:r>
            <a:r>
              <a:rPr sz="4000" spc="-15" dirty="0"/>
              <a:t>Visualization</a:t>
            </a:r>
            <a:endParaRPr sz="4000"/>
          </a:p>
        </p:txBody>
      </p:sp>
      <p:sp>
        <p:nvSpPr>
          <p:cNvPr id="8" name="object 8"/>
          <p:cNvSpPr txBox="1"/>
          <p:nvPr/>
        </p:nvSpPr>
        <p:spPr>
          <a:xfrm>
            <a:off x="5601461" y="3761054"/>
            <a:ext cx="5801360" cy="157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FFFFFF"/>
                </a:solidFill>
                <a:latin typeface="Segoe UI Light"/>
                <a:cs typeface="Segoe UI Light"/>
              </a:rPr>
              <a:t>Line</a:t>
            </a:r>
            <a:r>
              <a:rPr sz="2400" spc="-4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Graph</a:t>
            </a:r>
            <a:r>
              <a:rPr sz="2400" spc="-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being</a:t>
            </a:r>
            <a:r>
              <a:rPr sz="2400" spc="-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drawn:</a:t>
            </a:r>
            <a:endParaRPr sz="24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239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Success</a:t>
            </a:r>
            <a:r>
              <a:rPr sz="1800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Rate</a:t>
            </a:r>
            <a:r>
              <a:rPr sz="1800" spc="-1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Segoe UI Light"/>
                <a:cs typeface="Segoe UI Light"/>
              </a:rPr>
              <a:t>VS.</a:t>
            </a:r>
            <a:r>
              <a:rPr sz="1800" spc="-3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Segoe UI Light"/>
                <a:cs typeface="Segoe UI Light"/>
              </a:rPr>
              <a:t>Year</a:t>
            </a:r>
            <a:endParaRPr sz="1800">
              <a:latin typeface="Segoe UI Light"/>
              <a:cs typeface="Segoe UI Light"/>
            </a:endParaRPr>
          </a:p>
          <a:p>
            <a:pPr marL="12700" marR="5080">
              <a:lnSpc>
                <a:spcPct val="100000"/>
              </a:lnSpc>
              <a:spcBef>
                <a:spcPts val="1850"/>
              </a:spcBef>
            </a:pP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Line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graphs 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are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useful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in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that they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show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data variables and 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trends </a:t>
            </a:r>
            <a:r>
              <a:rPr sz="1200" spc="10" dirty="0">
                <a:solidFill>
                  <a:srgbClr val="FFFFFF"/>
                </a:solidFill>
                <a:latin typeface="Segoe UI Light"/>
                <a:cs typeface="Segoe UI Light"/>
              </a:rPr>
              <a:t>very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clearly and can help </a:t>
            </a:r>
            <a:r>
              <a:rPr sz="1200" spc="-3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to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 make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predictions about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the</a:t>
            </a:r>
            <a:r>
              <a:rPr sz="1200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results</a:t>
            </a:r>
            <a:r>
              <a:rPr sz="1200" spc="-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 Light"/>
                <a:cs typeface="Segoe UI Light"/>
              </a:rPr>
              <a:t>of</a:t>
            </a:r>
            <a:r>
              <a:rPr sz="1200" spc="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data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not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yet</a:t>
            </a:r>
            <a:r>
              <a:rPr sz="1200" spc="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Segoe UI Light"/>
                <a:cs typeface="Segoe UI Light"/>
              </a:rPr>
              <a:t>recorded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1461" y="1631441"/>
            <a:ext cx="5826760" cy="1799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FFFFFF"/>
                </a:solidFill>
                <a:latin typeface="Segoe UI Light"/>
                <a:cs typeface="Segoe UI Light"/>
              </a:rPr>
              <a:t>Bar</a:t>
            </a:r>
            <a:r>
              <a:rPr sz="2400" spc="-3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Graph</a:t>
            </a:r>
            <a:r>
              <a:rPr sz="2400" spc="-4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being</a:t>
            </a:r>
            <a:r>
              <a:rPr sz="2400" spc="-4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drawn:</a:t>
            </a:r>
            <a:endParaRPr sz="24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1739"/>
              </a:spcBef>
            </a:pPr>
            <a:r>
              <a:rPr sz="1800" dirty="0">
                <a:solidFill>
                  <a:srgbClr val="FFFFFF"/>
                </a:solidFill>
                <a:latin typeface="Segoe UI Light"/>
                <a:cs typeface="Segoe UI Light"/>
              </a:rPr>
              <a:t>Mean</a:t>
            </a:r>
            <a:r>
              <a:rPr sz="1800" spc="-3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Segoe UI Light"/>
                <a:cs typeface="Segoe UI Light"/>
              </a:rPr>
              <a:t>VS.</a:t>
            </a:r>
            <a:r>
              <a:rPr sz="1800" spc="-3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Orbit</a:t>
            </a:r>
            <a:endParaRPr sz="1800">
              <a:latin typeface="Segoe UI Light"/>
              <a:cs typeface="Segoe UI Light"/>
            </a:endParaRPr>
          </a:p>
          <a:p>
            <a:pPr marL="12700" marR="5080">
              <a:lnSpc>
                <a:spcPct val="100000"/>
              </a:lnSpc>
              <a:spcBef>
                <a:spcPts val="1425"/>
              </a:spcBef>
            </a:pP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 bar diagram</a:t>
            </a:r>
            <a:r>
              <a:rPr sz="1200" spc="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makes</a:t>
            </a:r>
            <a:r>
              <a:rPr sz="1200" spc="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it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 easy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to 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compare</a:t>
            </a:r>
            <a:r>
              <a:rPr sz="1200" spc="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sets</a:t>
            </a:r>
            <a:r>
              <a:rPr sz="1200" spc="-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 Light"/>
                <a:cs typeface="Segoe UI Light"/>
              </a:rPr>
              <a:t>of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 data between 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different</a:t>
            </a:r>
            <a:r>
              <a:rPr sz="1200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groups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 at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 glance.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The graph 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represents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categories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on one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axis and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a 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discrete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value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in the </a:t>
            </a:r>
            <a:r>
              <a:rPr sz="1200" spc="-30" dirty="0">
                <a:solidFill>
                  <a:srgbClr val="FFFFFF"/>
                </a:solidFill>
                <a:latin typeface="Segoe UI Light"/>
                <a:cs typeface="Segoe UI Light"/>
              </a:rPr>
              <a:t>other.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The goal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is to </a:t>
            </a:r>
            <a:r>
              <a:rPr sz="1200" spc="-3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show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the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relationship between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the two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axes. 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Bar </a:t>
            </a:r>
            <a:r>
              <a:rPr sz="1200" spc="5" dirty="0">
                <a:solidFill>
                  <a:srgbClr val="FFFFFF"/>
                </a:solidFill>
                <a:latin typeface="Segoe UI Light"/>
                <a:cs typeface="Segoe UI Light"/>
              </a:rPr>
              <a:t>charts 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can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also show big changes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in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data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over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time.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1718" y="1652091"/>
            <a:ext cx="3641725" cy="4269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Scatter</a:t>
            </a:r>
            <a:r>
              <a:rPr sz="2400" spc="-4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Graphs</a:t>
            </a:r>
            <a:r>
              <a:rPr sz="2400" spc="-4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Segoe UI Light"/>
                <a:cs typeface="Segoe UI Light"/>
              </a:rPr>
              <a:t>being</a:t>
            </a:r>
            <a:r>
              <a:rPr sz="24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drawn:</a:t>
            </a:r>
            <a:endParaRPr sz="2400">
              <a:latin typeface="Segoe UI Light"/>
              <a:cs typeface="Segoe UI Light"/>
            </a:endParaRPr>
          </a:p>
          <a:p>
            <a:pPr marL="12700" marR="536575">
              <a:lnSpc>
                <a:spcPct val="180000"/>
              </a:lnSpc>
              <a:spcBef>
                <a:spcPts val="15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Flight Number </a:t>
            </a:r>
            <a:r>
              <a:rPr sz="1800" spc="-15" dirty="0">
                <a:solidFill>
                  <a:srgbClr val="FFFFFF"/>
                </a:solidFill>
                <a:latin typeface="Segoe UI Light"/>
                <a:cs typeface="Segoe UI Light"/>
              </a:rPr>
              <a:t>VS. Payload </a:t>
            </a:r>
            <a:r>
              <a:rPr sz="1800" dirty="0">
                <a:solidFill>
                  <a:srgbClr val="FFFFFF"/>
                </a:solidFill>
                <a:latin typeface="Segoe UI Light"/>
                <a:cs typeface="Segoe UI Light"/>
              </a:rPr>
              <a:t>Mass </a:t>
            </a:r>
            <a:r>
              <a:rPr sz="1800" spc="-48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Flight Number </a:t>
            </a:r>
            <a:r>
              <a:rPr sz="1800" spc="-15" dirty="0">
                <a:solidFill>
                  <a:srgbClr val="FFFFFF"/>
                </a:solidFill>
                <a:latin typeface="Segoe UI Light"/>
                <a:cs typeface="Segoe UI Light"/>
              </a:rPr>
              <a:t>VS. </a:t>
            </a:r>
            <a:r>
              <a:rPr sz="1800" dirty="0">
                <a:solidFill>
                  <a:srgbClr val="FFFFFF"/>
                </a:solidFill>
                <a:latin typeface="Segoe UI Light"/>
                <a:cs typeface="Segoe UI Light"/>
              </a:rPr>
              <a:t>Launch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Site </a:t>
            </a:r>
            <a:r>
              <a:rPr sz="18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Segoe UI Light"/>
                <a:cs typeface="Segoe UI Light"/>
              </a:rPr>
              <a:t>Payload</a:t>
            </a:r>
            <a:r>
              <a:rPr sz="1800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Segoe UI Light"/>
                <a:cs typeface="Segoe UI Light"/>
              </a:rPr>
              <a:t>VS.</a:t>
            </a:r>
            <a:r>
              <a:rPr sz="1800" spc="-1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 Light"/>
                <a:cs typeface="Segoe UI Light"/>
              </a:rPr>
              <a:t>Launch</a:t>
            </a:r>
            <a:r>
              <a:rPr sz="1800" spc="-2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 Light"/>
                <a:cs typeface="Segoe UI Light"/>
              </a:rPr>
              <a:t>Site</a:t>
            </a:r>
            <a:endParaRPr sz="1800">
              <a:latin typeface="Segoe UI Light"/>
              <a:cs typeface="Segoe UI Light"/>
            </a:endParaRPr>
          </a:p>
          <a:p>
            <a:pPr marL="12700" marR="1332230">
              <a:lnSpc>
                <a:spcPct val="180000"/>
              </a:lnSpc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Orbit </a:t>
            </a:r>
            <a:r>
              <a:rPr sz="1800" spc="-15" dirty="0">
                <a:solidFill>
                  <a:srgbClr val="FFFFFF"/>
                </a:solidFill>
                <a:latin typeface="Segoe UI Light"/>
                <a:cs typeface="Segoe UI Light"/>
              </a:rPr>
              <a:t>VS.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Flight Number </a:t>
            </a:r>
            <a:r>
              <a:rPr sz="1800" spc="-48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Segoe UI Light"/>
                <a:cs typeface="Segoe UI Light"/>
              </a:rPr>
              <a:t>Payload</a:t>
            </a:r>
            <a:r>
              <a:rPr sz="1800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Segoe UI Light"/>
                <a:cs typeface="Segoe UI Light"/>
              </a:rPr>
              <a:t>VS.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 Orbit</a:t>
            </a:r>
            <a:r>
              <a:rPr sz="18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Segoe UI Light"/>
                <a:cs typeface="Segoe UI Light"/>
              </a:rPr>
              <a:t>Type </a:t>
            </a:r>
            <a:r>
              <a:rPr sz="1800" spc="-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Orbit </a:t>
            </a:r>
            <a:r>
              <a:rPr sz="1800" spc="-15" dirty="0">
                <a:solidFill>
                  <a:srgbClr val="FFFFFF"/>
                </a:solidFill>
                <a:latin typeface="Segoe UI Light"/>
                <a:cs typeface="Segoe UI Light"/>
              </a:rPr>
              <a:t>VS.</a:t>
            </a:r>
            <a:r>
              <a:rPr sz="1800" spc="-3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Segoe UI Light"/>
                <a:cs typeface="Segoe UI Light"/>
              </a:rPr>
              <a:t>Payload</a:t>
            </a:r>
            <a:r>
              <a:rPr sz="1800" spc="-3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 Light"/>
                <a:cs typeface="Segoe UI Light"/>
              </a:rPr>
              <a:t>Mass</a:t>
            </a:r>
            <a:endParaRPr sz="1800">
              <a:latin typeface="Segoe UI Light"/>
              <a:cs typeface="Segoe UI Light"/>
            </a:endParaRPr>
          </a:p>
          <a:p>
            <a:pPr marL="12700" marR="383540">
              <a:lnSpc>
                <a:spcPct val="100000"/>
              </a:lnSpc>
              <a:spcBef>
                <a:spcPts val="1905"/>
              </a:spcBef>
            </a:pP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Scatter</a:t>
            </a:r>
            <a:r>
              <a:rPr sz="1100" spc="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plots</a:t>
            </a:r>
            <a:r>
              <a:rPr sz="1100" spc="2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show</a:t>
            </a:r>
            <a:r>
              <a:rPr sz="1100" spc="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how</a:t>
            </a:r>
            <a:r>
              <a:rPr sz="1100" spc="3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much</a:t>
            </a:r>
            <a:r>
              <a:rPr sz="1100" spc="3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one</a:t>
            </a:r>
            <a:r>
              <a:rPr sz="1100" spc="2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variable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is</a:t>
            </a:r>
            <a:r>
              <a:rPr sz="1100" spc="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affected 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 by </a:t>
            </a: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another. The relationship between two variables is 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called</a:t>
            </a:r>
            <a:r>
              <a:rPr sz="1100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their correlation</a:t>
            </a:r>
            <a:r>
              <a:rPr sz="1100" spc="-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.</a:t>
            </a:r>
            <a:r>
              <a:rPr sz="1100" spc="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Scatter</a:t>
            </a:r>
            <a:r>
              <a:rPr sz="1100" spc="-2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plots</a:t>
            </a:r>
            <a:r>
              <a:rPr sz="1100" spc="-2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usually</a:t>
            </a:r>
            <a:r>
              <a:rPr sz="1100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consist</a:t>
            </a:r>
            <a:r>
              <a:rPr sz="1100" spc="-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of</a:t>
            </a:r>
            <a:r>
              <a:rPr sz="1100" spc="-2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a </a:t>
            </a:r>
            <a:r>
              <a:rPr sz="1100" spc="-28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large</a:t>
            </a:r>
            <a:r>
              <a:rPr sz="1100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body</a:t>
            </a:r>
            <a:r>
              <a:rPr sz="11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of</a:t>
            </a:r>
            <a:r>
              <a:rPr sz="1100" spc="-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 Light"/>
                <a:cs typeface="Segoe UI Light"/>
              </a:rPr>
              <a:t>data.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65348" y="1543811"/>
            <a:ext cx="7126605" cy="3275329"/>
            <a:chOff x="3165348" y="1543811"/>
            <a:chExt cx="7126605" cy="3275329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5348" y="3616451"/>
              <a:ext cx="1188720" cy="118872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03436" y="1543811"/>
              <a:ext cx="1088135" cy="10866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42119" y="3869435"/>
              <a:ext cx="949451" cy="949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502818"/>
            <a:ext cx="278257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20" dirty="0">
                <a:solidFill>
                  <a:srgbClr val="005392"/>
                </a:solidFill>
                <a:latin typeface="Calibri"/>
                <a:cs typeface="Calibri"/>
              </a:rPr>
              <a:t>EDA</a:t>
            </a:r>
            <a:r>
              <a:rPr sz="4000" spc="-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with</a:t>
            </a:r>
            <a:r>
              <a:rPr sz="4000" spc="-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005392"/>
                </a:solidFill>
                <a:latin typeface="Calibri"/>
                <a:cs typeface="Calibri"/>
              </a:rPr>
              <a:t>SQL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94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13441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520" y="301243"/>
            <a:ext cx="2806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/>
              <a:t>EDA</a:t>
            </a:r>
            <a:r>
              <a:rPr sz="4000" spc="-35" dirty="0"/>
              <a:t> </a:t>
            </a:r>
            <a:r>
              <a:rPr sz="4000" spc="-5" dirty="0"/>
              <a:t>with</a:t>
            </a:r>
            <a:r>
              <a:rPr sz="4000" spc="-35" dirty="0"/>
              <a:t> </a:t>
            </a:r>
            <a:r>
              <a:rPr sz="4000" spc="-10" dirty="0"/>
              <a:t>SQL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379272" y="1578102"/>
            <a:ext cx="9813925" cy="4277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1C1C1C"/>
                </a:solidFill>
                <a:latin typeface="Calibri"/>
                <a:cs typeface="Calibri"/>
              </a:rPr>
              <a:t>Performed</a:t>
            </a:r>
            <a:r>
              <a:rPr sz="2400" b="1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1C1C"/>
                </a:solidFill>
                <a:latin typeface="Calibri"/>
                <a:cs typeface="Calibri"/>
              </a:rPr>
              <a:t>SQL 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queries</a:t>
            </a:r>
            <a:r>
              <a:rPr sz="2400" b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1C1C1C"/>
                </a:solidFill>
                <a:latin typeface="Calibri"/>
                <a:cs typeface="Calibri"/>
              </a:rPr>
              <a:t>gather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C1C1C"/>
                </a:solidFill>
                <a:latin typeface="Calibri"/>
                <a:cs typeface="Calibri"/>
              </a:rPr>
              <a:t>information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1C1C"/>
                </a:solidFill>
                <a:latin typeface="Calibri"/>
                <a:cs typeface="Calibri"/>
              </a:rPr>
              <a:t>about</a:t>
            </a:r>
            <a:r>
              <a:rPr sz="2400" b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2400" b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C1C1C"/>
                </a:solidFill>
                <a:latin typeface="Calibri"/>
                <a:cs typeface="Calibri"/>
              </a:rPr>
              <a:t>dataset.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For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example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of</a:t>
            </a:r>
            <a:r>
              <a:rPr sz="1800" b="1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some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questions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we</a:t>
            </a:r>
            <a:r>
              <a:rPr sz="1800" b="1" spc="-4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were asked</a:t>
            </a:r>
            <a:r>
              <a:rPr sz="1800" b="1" spc="-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about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data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we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needed</a:t>
            </a:r>
            <a:r>
              <a:rPr sz="1800" b="1" spc="-4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information</a:t>
            </a:r>
            <a:r>
              <a:rPr sz="1800" b="1" spc="-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about.</a:t>
            </a:r>
            <a:r>
              <a:rPr sz="1800" b="1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Which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 we </a:t>
            </a:r>
            <a:r>
              <a:rPr sz="1800" b="1" spc="-39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are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using</a:t>
            </a:r>
            <a:r>
              <a:rPr sz="1800" b="1" spc="-4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SQL</a:t>
            </a:r>
            <a:r>
              <a:rPr sz="1800" b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queries</a:t>
            </a:r>
            <a:r>
              <a:rPr sz="1800" b="1" spc="-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to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get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 the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answers</a:t>
            </a:r>
            <a:r>
              <a:rPr sz="1800" b="1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dataset</a:t>
            </a:r>
            <a:r>
              <a:rPr sz="1800" b="1" spc="-4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10" dirty="0">
                <a:latin typeface="Arial"/>
                <a:cs typeface="Arial"/>
              </a:rPr>
              <a:t>Displaying</a:t>
            </a:r>
            <a:r>
              <a:rPr sz="1400" b="1" spc="-5" dirty="0">
                <a:latin typeface="Arial"/>
                <a:cs typeface="Arial"/>
              </a:rPr>
              <a:t> the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names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of the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unique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launch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sites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space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mission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10" dirty="0">
                <a:latin typeface="Arial"/>
                <a:cs typeface="Arial"/>
              </a:rPr>
              <a:t>Displaying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5</a:t>
            </a:r>
            <a:r>
              <a:rPr sz="1400" b="1" spc="-5" dirty="0">
                <a:latin typeface="Arial"/>
                <a:cs typeface="Arial"/>
              </a:rPr>
              <a:t> records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where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launch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sites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begin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with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string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'KSC’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10" dirty="0">
                <a:latin typeface="Arial"/>
                <a:cs typeface="Arial"/>
              </a:rPr>
              <a:t>Displaying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total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payload</a:t>
            </a:r>
            <a:r>
              <a:rPr sz="1400" b="1" spc="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mass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carried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by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boosters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launched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by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NASA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(CRS)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10" dirty="0">
                <a:latin typeface="Arial"/>
                <a:cs typeface="Arial"/>
              </a:rPr>
              <a:t>Displaying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average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payload</a:t>
            </a:r>
            <a:r>
              <a:rPr sz="1400" b="1" spc="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mass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carried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by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booster version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F9 v1.1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Listing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where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successful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landing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outcome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 </a:t>
            </a:r>
            <a:r>
              <a:rPr sz="1400" b="1" spc="-5" dirty="0">
                <a:latin typeface="Arial"/>
                <a:cs typeface="Arial"/>
              </a:rPr>
              <a:t>drone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ship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5" dirty="0">
                <a:latin typeface="Arial"/>
                <a:cs typeface="Arial"/>
              </a:rPr>
              <a:t>was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achieved.</a:t>
            </a:r>
            <a:endParaRPr sz="1400">
              <a:latin typeface="Arial"/>
              <a:cs typeface="Arial"/>
            </a:endParaRPr>
          </a:p>
          <a:p>
            <a:pPr marL="299085" marR="14097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Listing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dirty="0">
                <a:latin typeface="Arial"/>
                <a:cs typeface="Arial"/>
              </a:rPr>
              <a:t> names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of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 boosters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which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have </a:t>
            </a:r>
            <a:r>
              <a:rPr sz="1400" b="1" dirty="0">
                <a:latin typeface="Arial"/>
                <a:cs typeface="Arial"/>
              </a:rPr>
              <a:t>success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ground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pad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and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have </a:t>
            </a:r>
            <a:r>
              <a:rPr sz="1400" b="1" spc="-10" dirty="0">
                <a:latin typeface="Arial"/>
                <a:cs typeface="Arial"/>
              </a:rPr>
              <a:t>payload</a:t>
            </a:r>
            <a:r>
              <a:rPr sz="1400" b="1" spc="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mass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greater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than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4000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but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less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than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6000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Listing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 total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number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of</a:t>
            </a:r>
            <a:r>
              <a:rPr sz="1400" b="1" dirty="0">
                <a:latin typeface="Arial"/>
                <a:cs typeface="Arial"/>
              </a:rPr>
              <a:t> successful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and </a:t>
            </a:r>
            <a:r>
              <a:rPr sz="1400" b="1" dirty="0">
                <a:latin typeface="Arial"/>
                <a:cs typeface="Arial"/>
              </a:rPr>
              <a:t>failure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mission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outcomes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Listing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 </a:t>
            </a:r>
            <a:r>
              <a:rPr sz="1400" b="1" dirty="0">
                <a:latin typeface="Arial"/>
                <a:cs typeface="Arial"/>
              </a:rPr>
              <a:t>names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of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 booster_versions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which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have </a:t>
            </a:r>
            <a:r>
              <a:rPr sz="1400" b="1" dirty="0">
                <a:latin typeface="Arial"/>
                <a:cs typeface="Arial"/>
              </a:rPr>
              <a:t>carried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maximum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payload</a:t>
            </a:r>
            <a:r>
              <a:rPr sz="1400" b="1" spc="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mass.</a:t>
            </a:r>
            <a:endParaRPr sz="1400">
              <a:latin typeface="Arial"/>
              <a:cs typeface="Arial"/>
            </a:endParaRPr>
          </a:p>
          <a:p>
            <a:pPr marL="299085" marR="24511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Listing the records </a:t>
            </a:r>
            <a:r>
              <a:rPr sz="1400" b="1" dirty="0">
                <a:latin typeface="Arial"/>
                <a:cs typeface="Arial"/>
              </a:rPr>
              <a:t>which will </a:t>
            </a:r>
            <a:r>
              <a:rPr sz="1400" b="1" spc="-5" dirty="0">
                <a:latin typeface="Arial"/>
                <a:cs typeface="Arial"/>
              </a:rPr>
              <a:t>display the month </a:t>
            </a:r>
            <a:r>
              <a:rPr sz="1400" b="1" dirty="0">
                <a:latin typeface="Arial"/>
                <a:cs typeface="Arial"/>
              </a:rPr>
              <a:t>names, </a:t>
            </a:r>
            <a:r>
              <a:rPr sz="1400" b="1" spc="-5" dirty="0">
                <a:latin typeface="Arial"/>
                <a:cs typeface="Arial"/>
              </a:rPr>
              <a:t>successful landing_outcomes </a:t>
            </a:r>
            <a:r>
              <a:rPr sz="1400" b="1" dirty="0">
                <a:latin typeface="Arial"/>
                <a:cs typeface="Arial"/>
              </a:rPr>
              <a:t>in </a:t>
            </a:r>
            <a:r>
              <a:rPr sz="1400" b="1" spc="-5" dirty="0">
                <a:latin typeface="Arial"/>
                <a:cs typeface="Arial"/>
              </a:rPr>
              <a:t>ground pad ,booster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versions,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launch_site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for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months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15" dirty="0">
                <a:latin typeface="Arial"/>
                <a:cs typeface="Arial"/>
              </a:rPr>
              <a:t>year</a:t>
            </a:r>
            <a:r>
              <a:rPr sz="1400" b="1" spc="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2017</a:t>
            </a:r>
            <a:endParaRPr sz="1400">
              <a:latin typeface="Arial"/>
              <a:cs typeface="Arial"/>
            </a:endParaRPr>
          </a:p>
          <a:p>
            <a:pPr marL="299085" marR="17081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Ranking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count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of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successful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landing_outcomes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between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2010-06-04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and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2017-03-20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descending </a:t>
            </a:r>
            <a:r>
              <a:rPr sz="1400" b="1" spc="-370" dirty="0">
                <a:latin typeface="Arial"/>
                <a:cs typeface="Arial"/>
              </a:rPr>
              <a:t> </a:t>
            </a:r>
            <a:r>
              <a:rPr sz="1400" b="1" spc="-15" dirty="0">
                <a:latin typeface="Arial"/>
                <a:cs typeface="Arial"/>
              </a:rPr>
              <a:t>order.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46080" y="2743200"/>
            <a:ext cx="1431035" cy="17617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134416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094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520" y="338709"/>
            <a:ext cx="81813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Building</a:t>
            </a:r>
            <a:r>
              <a:rPr sz="4000" spc="-5" dirty="0"/>
              <a:t> </a:t>
            </a:r>
            <a:r>
              <a:rPr sz="4000" dirty="0"/>
              <a:t>an</a:t>
            </a:r>
            <a:r>
              <a:rPr sz="4000" spc="-15" dirty="0"/>
              <a:t> </a:t>
            </a:r>
            <a:r>
              <a:rPr sz="4000" spc="-25" dirty="0"/>
              <a:t>interactive</a:t>
            </a:r>
            <a:r>
              <a:rPr sz="4000" spc="-5" dirty="0"/>
              <a:t> map</a:t>
            </a:r>
            <a:r>
              <a:rPr sz="4000" spc="5" dirty="0"/>
              <a:t> </a:t>
            </a:r>
            <a:r>
              <a:rPr sz="4000" spc="-5" dirty="0"/>
              <a:t>with</a:t>
            </a:r>
            <a:r>
              <a:rPr sz="4000" spc="5" dirty="0"/>
              <a:t> </a:t>
            </a:r>
            <a:r>
              <a:rPr sz="4000" spc="-20" dirty="0"/>
              <a:t>Folium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435660" y="1567941"/>
            <a:ext cx="11221085" cy="481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3820" algn="just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solidFill>
                  <a:srgbClr val="1C1C1C"/>
                </a:solidFill>
                <a:latin typeface="Arial"/>
                <a:cs typeface="Arial"/>
              </a:rPr>
              <a:t>To 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visualize the </a:t>
            </a: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Launch Data 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into an </a:t>
            </a: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interactive map. </a:t>
            </a:r>
            <a:r>
              <a:rPr sz="2400" spc="-25" dirty="0">
                <a:solidFill>
                  <a:srgbClr val="1C1C1C"/>
                </a:solidFill>
                <a:latin typeface="Arial MT"/>
                <a:cs typeface="Arial MT"/>
              </a:rPr>
              <a:t>We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took the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Latitude and </a:t>
            </a:r>
            <a:r>
              <a:rPr sz="2400" spc="-6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Longitude Coordinates at each launch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site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and added a </a:t>
            </a:r>
            <a:r>
              <a:rPr sz="2400" i="1" spc="-5" dirty="0">
                <a:solidFill>
                  <a:srgbClr val="1C1C1C"/>
                </a:solidFill>
                <a:latin typeface="Arial"/>
                <a:cs typeface="Arial"/>
              </a:rPr>
              <a:t>Circle Marker around each </a:t>
            </a:r>
            <a:r>
              <a:rPr sz="2400" i="1" spc="-65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1C1C1C"/>
                </a:solidFill>
                <a:latin typeface="Arial"/>
                <a:cs typeface="Arial"/>
              </a:rPr>
              <a:t>launch</a:t>
            </a:r>
            <a:r>
              <a:rPr sz="2400" i="1" spc="1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1C1C1C"/>
                </a:solidFill>
                <a:latin typeface="Arial"/>
                <a:cs typeface="Arial"/>
              </a:rPr>
              <a:t>site</a:t>
            </a:r>
            <a:r>
              <a:rPr sz="2400" i="1" spc="-1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1C1C1C"/>
                </a:solidFill>
                <a:latin typeface="Arial"/>
                <a:cs typeface="Arial"/>
              </a:rPr>
              <a:t>with</a:t>
            </a:r>
            <a:r>
              <a:rPr sz="2400" i="1" spc="1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1C1C1C"/>
                </a:solidFill>
                <a:latin typeface="Arial"/>
                <a:cs typeface="Arial"/>
              </a:rPr>
              <a:t>a</a:t>
            </a:r>
            <a:r>
              <a:rPr sz="2400" i="1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1C1C1C"/>
                </a:solidFill>
                <a:latin typeface="Arial"/>
                <a:cs typeface="Arial"/>
              </a:rPr>
              <a:t>label</a:t>
            </a:r>
            <a:r>
              <a:rPr sz="2400" i="1" spc="2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1C1C1C"/>
                </a:solidFill>
                <a:latin typeface="Arial"/>
                <a:cs typeface="Arial"/>
              </a:rPr>
              <a:t>of the</a:t>
            </a:r>
            <a:r>
              <a:rPr sz="2400" i="1" spc="-1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1C1C1C"/>
                </a:solidFill>
                <a:latin typeface="Arial"/>
                <a:cs typeface="Arial"/>
              </a:rPr>
              <a:t>name</a:t>
            </a:r>
            <a:r>
              <a:rPr sz="2400" i="1" spc="2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1C1C1C"/>
                </a:solidFill>
                <a:latin typeface="Arial"/>
                <a:cs typeface="Arial"/>
              </a:rPr>
              <a:t>of the</a:t>
            </a:r>
            <a:r>
              <a:rPr sz="2400" i="1" spc="-1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1C1C1C"/>
                </a:solidFill>
                <a:latin typeface="Arial"/>
                <a:cs typeface="Arial"/>
              </a:rPr>
              <a:t>launch</a:t>
            </a:r>
            <a:r>
              <a:rPr sz="2400" i="1" spc="1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1C1C1C"/>
                </a:solidFill>
                <a:latin typeface="Arial"/>
                <a:cs typeface="Arial"/>
              </a:rPr>
              <a:t>site.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24765" algn="just">
              <a:lnSpc>
                <a:spcPct val="100000"/>
              </a:lnSpc>
            </a:pPr>
            <a:r>
              <a:rPr sz="2400" b="1" spc="-25" dirty="0">
                <a:solidFill>
                  <a:srgbClr val="1C1C1C"/>
                </a:solidFill>
                <a:latin typeface="Arial"/>
                <a:cs typeface="Arial"/>
              </a:rPr>
              <a:t>We 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assigned the </a:t>
            </a: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dataframe launch_outcomes(failures, successes) 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to </a:t>
            </a:r>
            <a:r>
              <a:rPr sz="2400" b="1" i="1" spc="-5" dirty="0">
                <a:solidFill>
                  <a:srgbClr val="1C1C1C"/>
                </a:solidFill>
                <a:latin typeface="Arial"/>
                <a:cs typeface="Arial"/>
              </a:rPr>
              <a:t>classes </a:t>
            </a:r>
            <a:r>
              <a:rPr sz="2400" b="1" i="1" spc="-65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1C1C1C"/>
                </a:solidFill>
                <a:latin typeface="Arial"/>
                <a:cs typeface="Arial"/>
              </a:rPr>
              <a:t>0</a:t>
            </a:r>
            <a:r>
              <a:rPr sz="2400" b="1" i="1" spc="-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1C1C1C"/>
                </a:solidFill>
                <a:latin typeface="Arial"/>
                <a:cs typeface="Arial"/>
              </a:rPr>
              <a:t>and</a:t>
            </a:r>
            <a:r>
              <a:rPr sz="2400" b="1" i="1" spc="-2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1C1C1C"/>
                </a:solidFill>
                <a:latin typeface="Arial"/>
                <a:cs typeface="Arial"/>
              </a:rPr>
              <a:t>1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with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AF50"/>
                </a:solidFill>
                <a:latin typeface="Arial MT"/>
                <a:cs typeface="Arial MT"/>
              </a:rPr>
              <a:t>Green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 MT"/>
                <a:cs typeface="Arial MT"/>
              </a:rPr>
              <a:t>Red</a:t>
            </a:r>
            <a:r>
              <a:rPr sz="24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markers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 on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 the map in</a:t>
            </a:r>
            <a:r>
              <a:rPr sz="24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a MarkerCluster()</a:t>
            </a:r>
            <a:endParaRPr sz="2400">
              <a:latin typeface="Arial MT"/>
              <a:cs typeface="Arial MT"/>
            </a:endParaRPr>
          </a:p>
          <a:p>
            <a:pPr marL="12700" marR="154305">
              <a:lnSpc>
                <a:spcPct val="100000"/>
              </a:lnSpc>
              <a:spcBef>
                <a:spcPts val="1685"/>
              </a:spcBef>
            </a:pP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Using </a:t>
            </a:r>
            <a:r>
              <a:rPr sz="2400" b="1" spc="-15" dirty="0">
                <a:solidFill>
                  <a:srgbClr val="1C1C1C"/>
                </a:solidFill>
                <a:latin typeface="Arial"/>
                <a:cs typeface="Arial"/>
              </a:rPr>
              <a:t>Haversine’s 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formula </a:t>
            </a:r>
            <a:r>
              <a:rPr sz="2400" b="1" spc="10" dirty="0">
                <a:solidFill>
                  <a:srgbClr val="1C1C1C"/>
                </a:solidFill>
                <a:latin typeface="Arial"/>
                <a:cs typeface="Arial"/>
              </a:rPr>
              <a:t>we </a:t>
            </a: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calculated 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the distance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from the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Launch Site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to </a:t>
            </a:r>
            <a:r>
              <a:rPr sz="2400" spc="-6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various</a:t>
            </a:r>
            <a:r>
              <a:rPr sz="24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landmarks</a:t>
            </a:r>
            <a:r>
              <a:rPr sz="2400" spc="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24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find</a:t>
            </a:r>
            <a:r>
              <a:rPr sz="24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various</a:t>
            </a:r>
            <a:r>
              <a:rPr sz="24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trends</a:t>
            </a:r>
            <a:r>
              <a:rPr sz="24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about</a:t>
            </a:r>
            <a:r>
              <a:rPr sz="24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what</a:t>
            </a:r>
            <a:r>
              <a:rPr sz="24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is</a:t>
            </a:r>
            <a:r>
              <a:rPr sz="24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around</a:t>
            </a:r>
            <a:r>
              <a:rPr sz="24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4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Launch</a:t>
            </a:r>
            <a:r>
              <a:rPr sz="24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Site</a:t>
            </a:r>
            <a:r>
              <a:rPr sz="24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to </a:t>
            </a:r>
            <a:r>
              <a:rPr sz="24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measure</a:t>
            </a:r>
            <a:r>
              <a:rPr sz="24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patterns.</a:t>
            </a:r>
            <a:r>
              <a:rPr sz="24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Lines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are</a:t>
            </a:r>
            <a:r>
              <a:rPr sz="24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drawn</a:t>
            </a:r>
            <a:r>
              <a:rPr sz="24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on the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map</a:t>
            </a:r>
            <a:r>
              <a:rPr sz="24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to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measure</a:t>
            </a:r>
            <a:r>
              <a:rPr sz="24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distance</a:t>
            </a:r>
            <a:r>
              <a:rPr sz="24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to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landmarks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ts val="1660"/>
              </a:lnSpc>
              <a:spcBef>
                <a:spcPts val="1700"/>
              </a:spcBef>
            </a:pPr>
            <a:r>
              <a:rPr sz="1400" b="1" dirty="0">
                <a:latin typeface="Arial"/>
                <a:cs typeface="Arial"/>
              </a:rPr>
              <a:t>Example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of </a:t>
            </a:r>
            <a:r>
              <a:rPr sz="1400" b="1" dirty="0">
                <a:latin typeface="Arial"/>
                <a:cs typeface="Arial"/>
              </a:rPr>
              <a:t>some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trends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which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Launch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Site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is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situated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in.</a:t>
            </a:r>
            <a:endParaRPr sz="1400">
              <a:latin typeface="Arial"/>
              <a:cs typeface="Arial"/>
            </a:endParaRPr>
          </a:p>
          <a:p>
            <a:pPr marL="75565" indent="-63500">
              <a:lnSpc>
                <a:spcPts val="1660"/>
              </a:lnSpc>
              <a:buSzPct val="92857"/>
              <a:buFont typeface="Arial MT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Are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launch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sites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in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close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proximity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 to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railways?</a:t>
            </a:r>
            <a:r>
              <a:rPr sz="1400" spc="1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No</a:t>
            </a:r>
            <a:endParaRPr sz="1400">
              <a:latin typeface="Consolas"/>
              <a:cs typeface="Consolas"/>
            </a:endParaRPr>
          </a:p>
          <a:p>
            <a:pPr marL="75565" indent="-63500">
              <a:lnSpc>
                <a:spcPct val="100000"/>
              </a:lnSpc>
              <a:buSzPct val="92857"/>
              <a:buFont typeface="Arial MT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Are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launch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sites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in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close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proximity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 to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highways?</a:t>
            </a:r>
            <a:r>
              <a:rPr sz="1400" spc="1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No</a:t>
            </a:r>
            <a:endParaRPr sz="1400">
              <a:latin typeface="Consolas"/>
              <a:cs typeface="Consolas"/>
            </a:endParaRPr>
          </a:p>
          <a:p>
            <a:pPr marL="75565" indent="-63500">
              <a:lnSpc>
                <a:spcPct val="100000"/>
              </a:lnSpc>
              <a:buSzPct val="92857"/>
              <a:buFont typeface="Arial MT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Are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launch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sites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in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close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proximity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 to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coastline?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Yes</a:t>
            </a:r>
            <a:endParaRPr sz="1400">
              <a:latin typeface="Consolas"/>
              <a:cs typeface="Consolas"/>
            </a:endParaRPr>
          </a:p>
          <a:p>
            <a:pPr marL="75565" indent="-63500">
              <a:lnSpc>
                <a:spcPct val="100000"/>
              </a:lnSpc>
              <a:buSzPct val="92857"/>
              <a:buFont typeface="Arial MT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Do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launch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sites</a:t>
            </a:r>
            <a:r>
              <a:rPr sz="1400" spc="1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keep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certain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distance</a:t>
            </a:r>
            <a:r>
              <a:rPr sz="1400" spc="2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away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from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cities?</a:t>
            </a:r>
            <a:r>
              <a:rPr sz="1400" spc="1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Yes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502818"/>
            <a:ext cx="720090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Build a </a:t>
            </a:r>
            <a:r>
              <a:rPr sz="4000" spc="-10" dirty="0">
                <a:solidFill>
                  <a:srgbClr val="005392"/>
                </a:solidFill>
                <a:latin typeface="Calibri"/>
                <a:cs typeface="Calibri"/>
              </a:rPr>
              <a:t>Dashboard</a:t>
            </a:r>
            <a:r>
              <a:rPr sz="4000" dirty="0">
                <a:solidFill>
                  <a:srgbClr val="005392"/>
                </a:solidFill>
                <a:latin typeface="Calibri"/>
                <a:cs typeface="Calibri"/>
              </a:rPr>
              <a:t> with</a:t>
            </a: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 Plotly</a:t>
            </a:r>
            <a:r>
              <a:rPr sz="4000" spc="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005392"/>
                </a:solidFill>
                <a:latin typeface="Calibri"/>
                <a:cs typeface="Calibri"/>
              </a:rPr>
              <a:t>Dash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13441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220" y="363169"/>
            <a:ext cx="96278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Built </a:t>
            </a:r>
            <a:r>
              <a:rPr sz="3700" dirty="0"/>
              <a:t>an </a:t>
            </a:r>
            <a:r>
              <a:rPr sz="3700" spc="-20" dirty="0"/>
              <a:t>interactive</a:t>
            </a:r>
            <a:r>
              <a:rPr sz="3700" spc="5" dirty="0"/>
              <a:t> </a:t>
            </a:r>
            <a:r>
              <a:rPr sz="3700" spc="-10" dirty="0"/>
              <a:t>dashboard</a:t>
            </a:r>
            <a:r>
              <a:rPr sz="3700" spc="30" dirty="0"/>
              <a:t> </a:t>
            </a:r>
            <a:r>
              <a:rPr sz="3700" spc="-5" dirty="0"/>
              <a:t>with</a:t>
            </a:r>
            <a:r>
              <a:rPr sz="3700" spc="10" dirty="0"/>
              <a:t> </a:t>
            </a:r>
            <a:r>
              <a:rPr sz="3700" spc="-5" dirty="0"/>
              <a:t>Flask</a:t>
            </a:r>
            <a:r>
              <a:rPr sz="3700" dirty="0"/>
              <a:t> </a:t>
            </a:r>
            <a:r>
              <a:rPr sz="3700" spc="-5" dirty="0"/>
              <a:t>and </a:t>
            </a:r>
            <a:r>
              <a:rPr sz="3700" dirty="0"/>
              <a:t>Dash</a:t>
            </a:r>
            <a:endParaRPr sz="370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14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79272" y="1578102"/>
            <a:ext cx="108908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1C1C1C"/>
                </a:solidFill>
                <a:latin typeface="Calibri"/>
                <a:cs typeface="Calibri"/>
              </a:rPr>
              <a:t>Used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1C1C"/>
                </a:solidFill>
                <a:latin typeface="Calibri"/>
                <a:cs typeface="Calibri"/>
              </a:rPr>
              <a:t>Python </a:t>
            </a:r>
            <a:r>
              <a:rPr sz="2400" b="1" spc="-15" dirty="0">
                <a:solidFill>
                  <a:srgbClr val="1C1C1C"/>
                </a:solidFill>
                <a:latin typeface="Calibri"/>
                <a:cs typeface="Calibri"/>
              </a:rPr>
              <a:t>Anywhere</a:t>
            </a:r>
            <a:r>
              <a:rPr sz="2400" b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2400" b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host</a:t>
            </a:r>
            <a:r>
              <a:rPr sz="2400" b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2400" b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1C1C1C"/>
                </a:solidFill>
                <a:latin typeface="Calibri"/>
                <a:cs typeface="Calibri"/>
              </a:rPr>
              <a:t>website</a:t>
            </a:r>
            <a:r>
              <a:rPr sz="2400" b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C1C1C"/>
                </a:solidFill>
                <a:latin typeface="Calibri"/>
                <a:cs typeface="Calibri"/>
              </a:rPr>
              <a:t>live</a:t>
            </a:r>
            <a:r>
              <a:rPr sz="2400" b="1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24/7</a:t>
            </a:r>
            <a:r>
              <a:rPr sz="2400" b="1" dirty="0">
                <a:solidFill>
                  <a:srgbClr val="1C1C1C"/>
                </a:solidFill>
                <a:latin typeface="Calibri"/>
                <a:cs typeface="Calibri"/>
              </a:rPr>
              <a:t> so </a:t>
            </a:r>
            <a:r>
              <a:rPr sz="2400" b="1" spc="-10" dirty="0">
                <a:solidFill>
                  <a:srgbClr val="1C1C1C"/>
                </a:solidFill>
                <a:latin typeface="Calibri"/>
                <a:cs typeface="Calibri"/>
              </a:rPr>
              <a:t>your</a:t>
            </a:r>
            <a:r>
              <a:rPr sz="2400" b="1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can</a:t>
            </a:r>
            <a:r>
              <a:rPr sz="24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1C1C1C"/>
                </a:solidFill>
                <a:latin typeface="Calibri"/>
                <a:cs typeface="Calibri"/>
              </a:rPr>
              <a:t>play</a:t>
            </a:r>
            <a:r>
              <a:rPr sz="2400" b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around</a:t>
            </a:r>
            <a:r>
              <a:rPr sz="2400" b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with</a:t>
            </a:r>
            <a:r>
              <a:rPr sz="2400" b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the </a:t>
            </a:r>
            <a:r>
              <a:rPr sz="2400" b="1" spc="-5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1C1C1C"/>
                </a:solidFill>
                <a:latin typeface="Calibri"/>
                <a:cs typeface="Calibri"/>
              </a:rPr>
              <a:t>data</a:t>
            </a:r>
            <a:r>
              <a:rPr sz="2400" b="1" dirty="0">
                <a:solidFill>
                  <a:srgbClr val="1C1C1C"/>
                </a:solidFill>
                <a:latin typeface="Calibri"/>
                <a:cs typeface="Calibri"/>
              </a:rPr>
              <a:t> and</a:t>
            </a:r>
            <a:r>
              <a:rPr sz="2400" b="1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C1C1C"/>
                </a:solidFill>
                <a:latin typeface="Calibri"/>
                <a:cs typeface="Calibri"/>
              </a:rPr>
              <a:t>view the</a:t>
            </a:r>
            <a:r>
              <a:rPr sz="2400" b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1C1C1C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  <a:tabLst>
                <a:tab pos="354965" algn="l"/>
              </a:tabLst>
            </a:pPr>
            <a:r>
              <a:rPr b="0" dirty="0">
                <a:latin typeface="Calibri"/>
                <a:cs typeface="Calibri"/>
              </a:rPr>
              <a:t>-	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dashboard</a:t>
            </a:r>
            <a:r>
              <a:rPr spc="-15" dirty="0"/>
              <a:t> </a:t>
            </a:r>
            <a:r>
              <a:rPr dirty="0"/>
              <a:t>is</a:t>
            </a:r>
            <a:r>
              <a:rPr spc="-5" dirty="0"/>
              <a:t> built</a:t>
            </a:r>
            <a:r>
              <a:rPr spc="-10" dirty="0"/>
              <a:t> </a:t>
            </a:r>
            <a:r>
              <a:rPr spc="-5" dirty="0"/>
              <a:t>with </a:t>
            </a:r>
            <a:r>
              <a:rPr dirty="0"/>
              <a:t>Flask</a:t>
            </a:r>
            <a:r>
              <a:rPr spc="-20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5" dirty="0"/>
              <a:t>Dash</a:t>
            </a:r>
            <a:r>
              <a:rPr spc="-15" dirty="0"/>
              <a:t> </a:t>
            </a:r>
            <a:r>
              <a:rPr spc="-10" dirty="0"/>
              <a:t>web framework.</a:t>
            </a:r>
          </a:p>
          <a:p>
            <a:pPr marL="321310">
              <a:lnSpc>
                <a:spcPct val="100000"/>
              </a:lnSpc>
              <a:spcBef>
                <a:spcPts val="1175"/>
              </a:spcBef>
            </a:pPr>
            <a:r>
              <a:rPr sz="2000" spc="-10" dirty="0"/>
              <a:t>Graphs</a:t>
            </a:r>
            <a:endParaRPr sz="2000"/>
          </a:p>
          <a:p>
            <a:pPr marL="664210" marR="1899920" indent="-342900">
              <a:lnSpc>
                <a:spcPct val="100000"/>
              </a:lnSpc>
              <a:spcBef>
                <a:spcPts val="10"/>
              </a:spcBef>
              <a:tabLst>
                <a:tab pos="664210" algn="l"/>
              </a:tabLst>
            </a:pPr>
            <a:r>
              <a:rPr sz="1800" b="0" dirty="0">
                <a:latin typeface="Calibri"/>
                <a:cs typeface="Calibri"/>
              </a:rPr>
              <a:t>-	</a:t>
            </a:r>
            <a:r>
              <a:rPr sz="1800" spc="-5" dirty="0"/>
              <a:t>Pie</a:t>
            </a:r>
            <a:r>
              <a:rPr sz="1800" spc="-10" dirty="0"/>
              <a:t> </a:t>
            </a:r>
            <a:r>
              <a:rPr sz="1800" spc="-5" dirty="0"/>
              <a:t>Chart</a:t>
            </a:r>
            <a:r>
              <a:rPr sz="1800" dirty="0"/>
              <a:t> showing</a:t>
            </a:r>
            <a:r>
              <a:rPr sz="1800" spc="-20" dirty="0"/>
              <a:t> </a:t>
            </a:r>
            <a:r>
              <a:rPr sz="1800" dirty="0"/>
              <a:t>the</a:t>
            </a:r>
            <a:r>
              <a:rPr sz="1800" spc="-40" dirty="0"/>
              <a:t> </a:t>
            </a:r>
            <a:r>
              <a:rPr sz="1800" spc="-10" dirty="0"/>
              <a:t>total</a:t>
            </a:r>
            <a:r>
              <a:rPr sz="1800" spc="-15" dirty="0"/>
              <a:t> </a:t>
            </a:r>
            <a:r>
              <a:rPr sz="1800" dirty="0"/>
              <a:t>launches</a:t>
            </a:r>
            <a:r>
              <a:rPr sz="1800" spc="-35" dirty="0"/>
              <a:t> </a:t>
            </a:r>
            <a:r>
              <a:rPr sz="1800" dirty="0"/>
              <a:t>by a</a:t>
            </a:r>
            <a:r>
              <a:rPr sz="1800" spc="-5" dirty="0"/>
              <a:t> certain</a:t>
            </a:r>
            <a:r>
              <a:rPr sz="1800" spc="-25" dirty="0"/>
              <a:t> </a:t>
            </a:r>
            <a:r>
              <a:rPr sz="1800" spc="-10" dirty="0"/>
              <a:t>site/all </a:t>
            </a:r>
            <a:r>
              <a:rPr sz="1800" spc="-395" dirty="0"/>
              <a:t> </a:t>
            </a:r>
            <a:r>
              <a:rPr sz="1800" spc="-5" dirty="0"/>
              <a:t>sites</a:t>
            </a:r>
            <a:endParaRPr sz="1800">
              <a:latin typeface="Calibri"/>
              <a:cs typeface="Calibri"/>
            </a:endParaRPr>
          </a:p>
          <a:p>
            <a:pPr marL="530225">
              <a:lnSpc>
                <a:spcPct val="100000"/>
              </a:lnSpc>
            </a:pPr>
            <a:r>
              <a:rPr sz="1800" i="1" dirty="0">
                <a:latin typeface="Calibri"/>
                <a:cs typeface="Calibri"/>
              </a:rPr>
              <a:t>-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display</a:t>
            </a:r>
            <a:r>
              <a:rPr sz="1800" b="0" i="1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relative</a:t>
            </a:r>
            <a:r>
              <a:rPr sz="1800" b="0" i="1" spc="1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proportions</a:t>
            </a:r>
            <a:r>
              <a:rPr sz="1800" b="0" i="1" spc="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of</a:t>
            </a:r>
            <a:r>
              <a:rPr sz="1800" b="0" i="1" spc="1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multiple</a:t>
            </a:r>
            <a:r>
              <a:rPr sz="1800" b="0" i="1" spc="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classes</a:t>
            </a:r>
            <a:r>
              <a:rPr sz="1800" b="0" i="1" spc="2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of</a:t>
            </a:r>
            <a:r>
              <a:rPr sz="1800" b="0" i="1" spc="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10" dirty="0">
                <a:solidFill>
                  <a:srgbClr val="1F2023"/>
                </a:solidFill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  <a:p>
            <a:pPr marL="321310" marR="2257425" indent="184150">
              <a:lnSpc>
                <a:spcPct val="100000"/>
              </a:lnSpc>
            </a:pPr>
            <a:r>
              <a:rPr sz="1800" b="0" i="1" dirty="0">
                <a:solidFill>
                  <a:srgbClr val="1F2023"/>
                </a:solidFill>
                <a:latin typeface="Calibri"/>
                <a:cs typeface="Calibri"/>
              </a:rPr>
              <a:t>-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15" dirty="0">
                <a:solidFill>
                  <a:srgbClr val="1F2023"/>
                </a:solidFill>
                <a:latin typeface="Calibri"/>
                <a:cs typeface="Calibri"/>
              </a:rPr>
              <a:t>size</a:t>
            </a:r>
            <a:r>
              <a:rPr sz="1800" b="0" i="1" spc="1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of</a:t>
            </a:r>
            <a:r>
              <a:rPr sz="1800" b="0" i="1" spc="1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dirty="0">
                <a:solidFill>
                  <a:srgbClr val="1F2023"/>
                </a:solidFill>
                <a:latin typeface="Calibri"/>
                <a:cs typeface="Calibri"/>
              </a:rPr>
              <a:t>the</a:t>
            </a:r>
            <a:r>
              <a:rPr sz="1800" b="0" i="1" spc="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circle</a:t>
            </a:r>
            <a:r>
              <a:rPr sz="1800" b="0" i="1" spc="2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10" dirty="0">
                <a:solidFill>
                  <a:srgbClr val="1F2023"/>
                </a:solidFill>
                <a:latin typeface="Calibri"/>
                <a:cs typeface="Calibri"/>
              </a:rPr>
              <a:t>can</a:t>
            </a:r>
            <a:r>
              <a:rPr sz="1800" b="0" i="1" spc="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be</a:t>
            </a:r>
            <a:r>
              <a:rPr sz="1800" b="0" i="1" spc="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made</a:t>
            </a:r>
            <a:r>
              <a:rPr sz="1800" b="0" i="1" spc="1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proportional</a:t>
            </a:r>
            <a:r>
              <a:rPr sz="1800" b="0" i="1" spc="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15" dirty="0">
                <a:solidFill>
                  <a:srgbClr val="1F2023"/>
                </a:solidFill>
                <a:latin typeface="Calibri"/>
                <a:cs typeface="Calibri"/>
              </a:rPr>
              <a:t>to</a:t>
            </a:r>
            <a:r>
              <a:rPr sz="1800" b="0" i="1" spc="1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dirty="0">
                <a:solidFill>
                  <a:srgbClr val="1F2023"/>
                </a:solidFill>
                <a:latin typeface="Calibri"/>
                <a:cs typeface="Calibri"/>
              </a:rPr>
              <a:t>the</a:t>
            </a:r>
            <a:r>
              <a:rPr sz="1800" b="0" i="1" spc="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15" dirty="0">
                <a:solidFill>
                  <a:srgbClr val="1F2023"/>
                </a:solidFill>
                <a:latin typeface="Calibri"/>
                <a:cs typeface="Calibri"/>
              </a:rPr>
              <a:t>total </a:t>
            </a:r>
            <a:r>
              <a:rPr sz="1800" b="0" i="1" spc="-39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10" dirty="0">
                <a:solidFill>
                  <a:srgbClr val="1F2023"/>
                </a:solidFill>
                <a:latin typeface="Calibri"/>
                <a:cs typeface="Calibri"/>
              </a:rPr>
              <a:t>quantity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 it</a:t>
            </a:r>
            <a:r>
              <a:rPr sz="1800" b="0" i="1" spc="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1800" b="0" i="1" spc="-5" dirty="0">
                <a:solidFill>
                  <a:srgbClr val="1F2023"/>
                </a:solidFill>
                <a:latin typeface="Calibri"/>
                <a:cs typeface="Calibri"/>
              </a:rPr>
              <a:t>represents.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272" y="4690998"/>
            <a:ext cx="10744835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15" dirty="0">
                <a:solidFill>
                  <a:srgbClr val="1C1C1C"/>
                </a:solidFill>
                <a:latin typeface="Calibri"/>
                <a:cs typeface="Calibri"/>
              </a:rPr>
              <a:t>Scatter</a:t>
            </a:r>
            <a:r>
              <a:rPr sz="2000" b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1C1C1C"/>
                </a:solidFill>
                <a:latin typeface="Calibri"/>
                <a:cs typeface="Calibri"/>
              </a:rPr>
              <a:t>Graph</a:t>
            </a:r>
            <a:r>
              <a:rPr sz="20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C1C1C"/>
                </a:solidFill>
                <a:latin typeface="Calibri"/>
                <a:cs typeface="Calibri"/>
              </a:rPr>
              <a:t>showing</a:t>
            </a:r>
            <a:r>
              <a:rPr sz="2000" b="1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2000" b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C1C1C"/>
                </a:solidFill>
                <a:latin typeface="Calibri"/>
                <a:cs typeface="Calibri"/>
              </a:rPr>
              <a:t>relationship</a:t>
            </a:r>
            <a:r>
              <a:rPr sz="20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C1C1C"/>
                </a:solidFill>
                <a:latin typeface="Calibri"/>
                <a:cs typeface="Calibri"/>
              </a:rPr>
              <a:t>with</a:t>
            </a:r>
            <a:r>
              <a:rPr sz="20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C1C1C"/>
                </a:solidFill>
                <a:latin typeface="Calibri"/>
                <a:cs typeface="Calibri"/>
              </a:rPr>
              <a:t>Outcome</a:t>
            </a:r>
            <a:r>
              <a:rPr sz="20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C1C1C"/>
                </a:solidFill>
                <a:latin typeface="Calibri"/>
                <a:cs typeface="Calibri"/>
              </a:rPr>
              <a:t>and</a:t>
            </a:r>
            <a:r>
              <a:rPr sz="20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1C1C1C"/>
                </a:solidFill>
                <a:latin typeface="Calibri"/>
                <a:cs typeface="Calibri"/>
              </a:rPr>
              <a:t>Payload</a:t>
            </a:r>
            <a:r>
              <a:rPr sz="2000" b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C1C1C"/>
                </a:solidFill>
                <a:latin typeface="Calibri"/>
                <a:cs typeface="Calibri"/>
              </a:rPr>
              <a:t>Mass</a:t>
            </a:r>
            <a:r>
              <a:rPr sz="2000" b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C1C1C"/>
                </a:solidFill>
                <a:latin typeface="Calibri"/>
                <a:cs typeface="Calibri"/>
              </a:rPr>
              <a:t>(Kg)</a:t>
            </a:r>
            <a:r>
              <a:rPr sz="2000" b="1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1C1C1C"/>
                </a:solidFill>
                <a:latin typeface="Calibri"/>
                <a:cs typeface="Calibri"/>
              </a:rPr>
              <a:t>for</a:t>
            </a:r>
            <a:r>
              <a:rPr sz="2000" b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20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C1C1C"/>
                </a:solidFill>
                <a:latin typeface="Calibri"/>
                <a:cs typeface="Calibri"/>
              </a:rPr>
              <a:t>different</a:t>
            </a:r>
            <a:r>
              <a:rPr sz="2000" b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C1C1C"/>
                </a:solidFill>
                <a:latin typeface="Calibri"/>
                <a:cs typeface="Calibri"/>
              </a:rPr>
              <a:t>Booster </a:t>
            </a:r>
            <a:r>
              <a:rPr sz="2000" b="1" spc="-434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1C1C1C"/>
                </a:solidFill>
                <a:latin typeface="Calibri"/>
                <a:cs typeface="Calibri"/>
              </a:rPr>
              <a:t>Versions</a:t>
            </a:r>
            <a:endParaRPr sz="2000">
              <a:latin typeface="Calibri"/>
              <a:cs typeface="Calibri"/>
            </a:endParaRPr>
          </a:p>
          <a:p>
            <a:pPr marL="204470" indent="-136525">
              <a:lnSpc>
                <a:spcPct val="100000"/>
              </a:lnSpc>
              <a:buChar char="-"/>
              <a:tabLst>
                <a:tab pos="205104" algn="l"/>
              </a:tabLst>
            </a:pP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It</a:t>
            </a:r>
            <a:r>
              <a:rPr sz="2000" spc="-1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2023"/>
                </a:solidFill>
                <a:latin typeface="Calibri"/>
                <a:cs typeface="Calibri"/>
              </a:rPr>
              <a:t>shows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relationship</a:t>
            </a:r>
            <a:r>
              <a:rPr sz="2000" spc="2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between</a:t>
            </a:r>
            <a:r>
              <a:rPr sz="2000" spc="-1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2023"/>
                </a:solidFill>
                <a:latin typeface="Calibri"/>
                <a:cs typeface="Calibri"/>
              </a:rPr>
              <a:t>two</a:t>
            </a:r>
            <a:r>
              <a:rPr sz="2000" spc="-1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variables.</a:t>
            </a:r>
            <a:endParaRPr sz="2000">
              <a:latin typeface="Calibri"/>
              <a:cs typeface="Calibri"/>
            </a:endParaRPr>
          </a:p>
          <a:p>
            <a:pPr marL="204470" indent="-136525">
              <a:lnSpc>
                <a:spcPct val="100000"/>
              </a:lnSpc>
              <a:buChar char="-"/>
              <a:tabLst>
                <a:tab pos="205104" algn="l"/>
              </a:tabLst>
            </a:pP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It</a:t>
            </a:r>
            <a:r>
              <a:rPr sz="2000" spc="-1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best</a:t>
            </a:r>
            <a:r>
              <a:rPr sz="2000" spc="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method </a:t>
            </a:r>
            <a:r>
              <a:rPr sz="2000" spc="-15" dirty="0">
                <a:solidFill>
                  <a:srgbClr val="1F2023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show</a:t>
            </a:r>
            <a:r>
              <a:rPr sz="2000" spc="-1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2023"/>
                </a:solidFill>
                <a:latin typeface="Calibri"/>
                <a:cs typeface="Calibri"/>
              </a:rPr>
              <a:t>you</a:t>
            </a:r>
            <a:r>
              <a:rPr sz="2000" spc="-3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non-linear</a:t>
            </a: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2023"/>
                </a:solidFill>
                <a:latin typeface="Calibri"/>
                <a:cs typeface="Calibri"/>
              </a:rPr>
              <a:t>pattern.</a:t>
            </a:r>
            <a:endParaRPr sz="2000">
              <a:latin typeface="Calibri"/>
              <a:cs typeface="Calibri"/>
            </a:endParaRPr>
          </a:p>
          <a:p>
            <a:pPr marL="204470" indent="-136525">
              <a:lnSpc>
                <a:spcPct val="100000"/>
              </a:lnSpc>
              <a:spcBef>
                <a:spcPts val="5"/>
              </a:spcBef>
              <a:buChar char="-"/>
              <a:tabLst>
                <a:tab pos="205104" algn="l"/>
              </a:tabLst>
            </a:pP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1F2023"/>
                </a:solidFill>
                <a:latin typeface="Calibri"/>
                <a:cs typeface="Calibri"/>
              </a:rPr>
              <a:t>range</a:t>
            </a:r>
            <a:r>
              <a:rPr sz="2000" spc="-2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1F2023"/>
                </a:solidFill>
                <a:latin typeface="Calibri"/>
                <a:cs typeface="Calibri"/>
              </a:rPr>
              <a:t>data</a:t>
            </a:r>
            <a:r>
              <a:rPr sz="2000" spc="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1F2023"/>
                </a:solidFill>
                <a:latin typeface="Calibri"/>
                <a:cs typeface="Calibri"/>
              </a:rPr>
              <a:t>flow,</a:t>
            </a: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i.e.</a:t>
            </a: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maximum</a:t>
            </a:r>
            <a:r>
              <a:rPr sz="2000" spc="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minimum</a:t>
            </a:r>
            <a:r>
              <a:rPr sz="2000" spc="1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value, can</a:t>
            </a: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determined.</a:t>
            </a:r>
            <a:endParaRPr sz="2000">
              <a:latin typeface="Calibri"/>
              <a:cs typeface="Calibri"/>
            </a:endParaRPr>
          </a:p>
          <a:p>
            <a:pPr marL="204470" indent="-136525">
              <a:lnSpc>
                <a:spcPct val="100000"/>
              </a:lnSpc>
              <a:buChar char="-"/>
              <a:tabLst>
                <a:tab pos="205104" algn="l"/>
              </a:tabLst>
            </a:pP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Observation</a:t>
            </a:r>
            <a:r>
              <a:rPr sz="2000" spc="-1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1F2023"/>
                </a:solidFill>
                <a:latin typeface="Calibri"/>
                <a:cs typeface="Calibri"/>
              </a:rPr>
              <a:t> reading</a:t>
            </a:r>
            <a:r>
              <a:rPr sz="2000" spc="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2023"/>
                </a:solidFill>
                <a:latin typeface="Calibri"/>
                <a:cs typeface="Calibri"/>
              </a:rPr>
              <a:t>are</a:t>
            </a:r>
            <a:r>
              <a:rPr sz="200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1F2023"/>
                </a:solidFill>
                <a:latin typeface="Calibri"/>
                <a:cs typeface="Calibri"/>
              </a:rPr>
              <a:t>straightforward.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502818"/>
            <a:ext cx="688149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15" dirty="0">
                <a:solidFill>
                  <a:srgbClr val="005392"/>
                </a:solidFill>
                <a:latin typeface="Calibri"/>
                <a:cs typeface="Calibri"/>
              </a:rPr>
              <a:t>Predictive</a:t>
            </a:r>
            <a:r>
              <a:rPr sz="4000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005392"/>
                </a:solidFill>
                <a:latin typeface="Calibri"/>
                <a:cs typeface="Calibri"/>
              </a:rPr>
              <a:t>analysis</a:t>
            </a:r>
            <a:r>
              <a:rPr sz="4000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005392"/>
                </a:solidFill>
                <a:latin typeface="Calibri"/>
                <a:cs typeface="Calibri"/>
              </a:rPr>
              <a:t>(Classification)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13441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220" y="301243"/>
            <a:ext cx="68961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Predictive </a:t>
            </a:r>
            <a:r>
              <a:rPr sz="4000" spc="-10" dirty="0"/>
              <a:t>analysis</a:t>
            </a:r>
            <a:r>
              <a:rPr sz="4000" spc="-30" dirty="0"/>
              <a:t> </a:t>
            </a:r>
            <a:r>
              <a:rPr sz="4000" spc="-10" dirty="0"/>
              <a:t>(Classification)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379272" y="1513408"/>
            <a:ext cx="5751195" cy="3959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BUILDING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400" b="1" dirty="0">
                <a:latin typeface="Arial"/>
                <a:cs typeface="Arial"/>
              </a:rPr>
              <a:t>L</a:t>
            </a:r>
            <a:r>
              <a:rPr sz="1400" dirty="0">
                <a:latin typeface="Arial MT"/>
                <a:cs typeface="Arial MT"/>
              </a:rPr>
              <a:t>oad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our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dataset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NumPy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Pandas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spc="-10" dirty="0">
                <a:latin typeface="Arial MT"/>
                <a:cs typeface="Arial MT"/>
              </a:rPr>
              <a:t>Transform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Data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Split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our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training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test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sets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Check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how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many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test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samples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have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Decide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which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type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machine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learning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algorithms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want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Set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our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parameters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algorithms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5" dirty="0">
                <a:latin typeface="Arial MT"/>
                <a:cs typeface="Arial MT"/>
              </a:rPr>
              <a:t> GridSearchCV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Arial MT"/>
                <a:cs typeface="Arial MT"/>
              </a:rPr>
              <a:t>Fit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our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datasets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GridSearchCV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objects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train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our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dataset.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b="1" spc="-35" dirty="0">
                <a:latin typeface="Arial"/>
                <a:cs typeface="Arial"/>
              </a:rPr>
              <a:t>EVALUATING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Check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accuracy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each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model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Get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tuned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hyperparameters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each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type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algorithms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Plot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Confusion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Matrix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IMPROVING</a:t>
            </a:r>
            <a:r>
              <a:rPr sz="1800" b="1" spc="-10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latin typeface="Arial MT"/>
                <a:cs typeface="Arial MT"/>
              </a:rPr>
              <a:t>F</a:t>
            </a:r>
            <a:r>
              <a:rPr sz="1400" dirty="0">
                <a:latin typeface="Arial MT"/>
                <a:cs typeface="Arial MT"/>
              </a:rPr>
              <a:t>eature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Engineering</a:t>
            </a:r>
            <a:endParaRPr sz="14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Arial MT"/>
                <a:cs typeface="Arial MT"/>
              </a:rPr>
              <a:t>Algorithm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Tuning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272" y="5721197"/>
            <a:ext cx="6624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FINDING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BEST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PERFORMING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CLASSIFICATION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9272" y="5995517"/>
            <a:ext cx="752220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model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with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best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accuracy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score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wins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best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performing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model</a:t>
            </a:r>
            <a:endParaRPr sz="14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notebook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there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dictionary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algorithms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with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scores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at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bottom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notebook.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0708" y="1962911"/>
            <a:ext cx="2717231" cy="295351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787425"/>
            <a:ext cx="147193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75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esults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04917" y="2482722"/>
            <a:ext cx="6711950" cy="227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935" algn="l"/>
              </a:tabLst>
            </a:pPr>
            <a:r>
              <a:rPr sz="3000" spc="15" dirty="0">
                <a:solidFill>
                  <a:srgbClr val="1C1C1C"/>
                </a:solidFill>
                <a:latin typeface="Segoe UI Light"/>
                <a:cs typeface="Segoe UI Light"/>
              </a:rPr>
              <a:t>Exploratory</a:t>
            </a:r>
            <a:r>
              <a:rPr sz="3000" spc="-2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3000" dirty="0">
                <a:solidFill>
                  <a:srgbClr val="1C1C1C"/>
                </a:solidFill>
                <a:latin typeface="Segoe UI Light"/>
                <a:cs typeface="Segoe UI Light"/>
              </a:rPr>
              <a:t>data</a:t>
            </a:r>
            <a:r>
              <a:rPr sz="3000" spc="-1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3000" spc="-5" dirty="0">
                <a:solidFill>
                  <a:srgbClr val="1C1C1C"/>
                </a:solidFill>
                <a:latin typeface="Segoe UI Light"/>
                <a:cs typeface="Segoe UI Light"/>
              </a:rPr>
              <a:t>analysis</a:t>
            </a:r>
            <a:r>
              <a:rPr sz="3000" spc="-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3000" spc="-10" dirty="0">
                <a:solidFill>
                  <a:srgbClr val="1C1C1C"/>
                </a:solidFill>
                <a:latin typeface="Segoe UI Light"/>
                <a:cs typeface="Segoe UI Light"/>
              </a:rPr>
              <a:t>results</a:t>
            </a:r>
            <a:endParaRPr sz="3000">
              <a:latin typeface="Segoe UI Light"/>
              <a:cs typeface="Segoe UI Light"/>
            </a:endParaRPr>
          </a:p>
          <a:p>
            <a:pPr marL="241300" indent="-229235">
              <a:lnSpc>
                <a:spcPct val="100000"/>
              </a:lnSpc>
              <a:spcBef>
                <a:spcPts val="3434"/>
              </a:spcBef>
              <a:buFont typeface="Arial MT"/>
              <a:buChar char="•"/>
              <a:tabLst>
                <a:tab pos="241935" algn="l"/>
              </a:tabLst>
            </a:pPr>
            <a:r>
              <a:rPr sz="3000" spc="-5" dirty="0">
                <a:solidFill>
                  <a:srgbClr val="1C1C1C"/>
                </a:solidFill>
                <a:latin typeface="Segoe UI Light"/>
                <a:cs typeface="Segoe UI Light"/>
              </a:rPr>
              <a:t>Interactive</a:t>
            </a:r>
            <a:r>
              <a:rPr sz="3000" spc="-1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3000" spc="-5" dirty="0">
                <a:solidFill>
                  <a:srgbClr val="1C1C1C"/>
                </a:solidFill>
                <a:latin typeface="Segoe UI Light"/>
                <a:cs typeface="Segoe UI Light"/>
              </a:rPr>
              <a:t>analytics</a:t>
            </a:r>
            <a:r>
              <a:rPr sz="30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3000" spc="-5" dirty="0">
                <a:solidFill>
                  <a:srgbClr val="1C1C1C"/>
                </a:solidFill>
                <a:latin typeface="Segoe UI Light"/>
                <a:cs typeface="Segoe UI Light"/>
              </a:rPr>
              <a:t>demo in </a:t>
            </a:r>
            <a:r>
              <a:rPr sz="3000" spc="-10" dirty="0">
                <a:solidFill>
                  <a:srgbClr val="1C1C1C"/>
                </a:solidFill>
                <a:latin typeface="Segoe UI Light"/>
                <a:cs typeface="Segoe UI Light"/>
              </a:rPr>
              <a:t>screenshots</a:t>
            </a:r>
            <a:endParaRPr sz="3000">
              <a:latin typeface="Segoe UI Light"/>
              <a:cs typeface="Segoe UI Light"/>
            </a:endParaRPr>
          </a:p>
          <a:p>
            <a:pPr marL="241300" indent="-229235">
              <a:lnSpc>
                <a:spcPct val="100000"/>
              </a:lnSpc>
              <a:spcBef>
                <a:spcPts val="3440"/>
              </a:spcBef>
              <a:buFont typeface="Arial MT"/>
              <a:buChar char="•"/>
              <a:tabLst>
                <a:tab pos="241935" algn="l"/>
              </a:tabLst>
            </a:pPr>
            <a:r>
              <a:rPr sz="3000" spc="-10" dirty="0">
                <a:solidFill>
                  <a:srgbClr val="1C1C1C"/>
                </a:solidFill>
                <a:latin typeface="Segoe UI Light"/>
                <a:cs typeface="Segoe UI Light"/>
              </a:rPr>
              <a:t>Predictive</a:t>
            </a:r>
            <a:r>
              <a:rPr sz="3000" spc="-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3000" spc="-5" dirty="0">
                <a:solidFill>
                  <a:srgbClr val="1C1C1C"/>
                </a:solidFill>
                <a:latin typeface="Segoe UI Light"/>
                <a:cs typeface="Segoe UI Light"/>
              </a:rPr>
              <a:t>analysis</a:t>
            </a:r>
            <a:r>
              <a:rPr sz="3000" spc="-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3000" spc="-10" dirty="0">
                <a:solidFill>
                  <a:srgbClr val="1C1C1C"/>
                </a:solidFill>
                <a:latin typeface="Segoe UI Light"/>
                <a:cs typeface="Segoe UI Light"/>
              </a:rPr>
              <a:t>results</a:t>
            </a:r>
            <a:endParaRPr sz="3000">
              <a:latin typeface="Segoe UI Light"/>
              <a:cs typeface="Segoe U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13441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220" y="301243"/>
            <a:ext cx="14966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Results</a:t>
            </a:r>
            <a:endParaRPr sz="40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1979676"/>
            <a:ext cx="3387852" cy="338785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7200" y="0"/>
              <a:ext cx="10464799" cy="68579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1209040"/>
            </a:xfrm>
            <a:custGeom>
              <a:avLst/>
              <a:gdLst/>
              <a:ahLst/>
              <a:cxnLst/>
              <a:rect l="l" t="t" r="r" b="b"/>
              <a:pathLst>
                <a:path w="12192000" h="1209040">
                  <a:moveTo>
                    <a:pt x="12192000" y="0"/>
                  </a:moveTo>
                  <a:lnTo>
                    <a:pt x="0" y="0"/>
                  </a:lnTo>
                  <a:lnTo>
                    <a:pt x="0" y="1208532"/>
                  </a:lnTo>
                  <a:lnTo>
                    <a:pt x="12192000" y="120853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216230"/>
            <a:ext cx="706310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0" dirty="0">
                <a:latin typeface="Segoe UI Light"/>
                <a:cs typeface="Segoe UI Light"/>
              </a:rPr>
              <a:t>EDA</a:t>
            </a:r>
            <a:r>
              <a:rPr sz="6000" spc="-40" dirty="0">
                <a:latin typeface="Segoe UI Light"/>
                <a:cs typeface="Segoe UI Light"/>
              </a:rPr>
              <a:t> </a:t>
            </a:r>
            <a:r>
              <a:rPr sz="6000" dirty="0">
                <a:latin typeface="Segoe UI Light"/>
                <a:cs typeface="Segoe UI Light"/>
              </a:rPr>
              <a:t>with</a:t>
            </a:r>
            <a:r>
              <a:rPr sz="6000" spc="-55" dirty="0">
                <a:latin typeface="Segoe UI Light"/>
                <a:cs typeface="Segoe UI Light"/>
              </a:rPr>
              <a:t> </a:t>
            </a:r>
            <a:r>
              <a:rPr sz="6000" dirty="0">
                <a:latin typeface="Segoe UI Light"/>
                <a:cs typeface="Segoe UI Light"/>
              </a:rPr>
              <a:t>Visualization</a:t>
            </a:r>
            <a:endParaRPr sz="6000">
              <a:latin typeface="Segoe UI Light"/>
              <a:cs typeface="Segoe UI Ligh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19" y="2286962"/>
            <a:ext cx="12142582" cy="241393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6368" y="531621"/>
            <a:ext cx="3364229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1" spc="-10" dirty="0">
                <a:solidFill>
                  <a:srgbClr val="005392"/>
                </a:solidFill>
                <a:latin typeface="Calibri"/>
                <a:cs typeface="Calibri"/>
              </a:rPr>
              <a:t>Flight</a:t>
            </a:r>
            <a:r>
              <a:rPr sz="3600" b="1" spc="-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5392"/>
                </a:solidFill>
                <a:latin typeface="Calibri"/>
                <a:cs typeface="Calibri"/>
              </a:rPr>
              <a:t>Number</a:t>
            </a:r>
            <a:r>
              <a:rPr sz="3600" b="1" spc="-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005392"/>
                </a:solidFill>
                <a:latin typeface="Calibri"/>
                <a:cs typeface="Calibri"/>
              </a:rPr>
              <a:t>vs. </a:t>
            </a:r>
            <a:r>
              <a:rPr sz="3600" b="1" spc="-8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005392"/>
                </a:solidFill>
                <a:latin typeface="Calibri"/>
                <a:cs typeface="Calibri"/>
              </a:rPr>
              <a:t>Flight</a:t>
            </a:r>
            <a:r>
              <a:rPr sz="3600" b="1" spc="-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005392"/>
                </a:solidFill>
                <a:latin typeface="Calibri"/>
                <a:cs typeface="Calibri"/>
              </a:rPr>
              <a:t>Site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18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126994" y="5075046"/>
            <a:ext cx="56032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more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amount </a:t>
            </a:r>
            <a:r>
              <a:rPr sz="1800" spc="-25" dirty="0">
                <a:solidFill>
                  <a:srgbClr val="1C1C1C"/>
                </a:solidFill>
                <a:latin typeface="Segoe UI Light"/>
                <a:cs typeface="Segoe UI Light"/>
              </a:rPr>
              <a:t>of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flights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at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a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launch site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the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greater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the </a:t>
            </a:r>
            <a:r>
              <a:rPr sz="1800" spc="-48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success rate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at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a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 launch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site.</a:t>
            </a:r>
            <a:endParaRPr sz="18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52" y="2229505"/>
            <a:ext cx="12149543" cy="23423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6368" y="531621"/>
            <a:ext cx="323786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1" spc="-20" dirty="0">
                <a:solidFill>
                  <a:srgbClr val="005392"/>
                </a:solidFill>
                <a:latin typeface="Calibri"/>
                <a:cs typeface="Calibri"/>
              </a:rPr>
              <a:t>Payload</a:t>
            </a:r>
            <a:r>
              <a:rPr sz="3600" b="1" spc="-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005392"/>
                </a:solidFill>
                <a:latin typeface="Calibri"/>
                <a:cs typeface="Calibri"/>
              </a:rPr>
              <a:t>Mass</a:t>
            </a:r>
            <a:r>
              <a:rPr sz="3600" b="1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005392"/>
                </a:solidFill>
                <a:latin typeface="Calibri"/>
                <a:cs typeface="Calibri"/>
              </a:rPr>
              <a:t>vs. </a:t>
            </a:r>
            <a:r>
              <a:rPr sz="3600" b="1" spc="-8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5392"/>
                </a:solidFill>
                <a:latin typeface="Calibri"/>
                <a:cs typeface="Calibri"/>
              </a:rPr>
              <a:t>Launch</a:t>
            </a:r>
            <a:r>
              <a:rPr sz="3600" b="1" spc="-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005392"/>
                </a:solidFill>
                <a:latin typeface="Calibri"/>
                <a:cs typeface="Calibri"/>
              </a:rPr>
              <a:t>Site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19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796848" y="4891862"/>
            <a:ext cx="102520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The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greater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the</a:t>
            </a:r>
            <a:r>
              <a:rPr sz="1800" spc="-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payload</a:t>
            </a:r>
            <a:r>
              <a:rPr sz="1800" spc="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mass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for</a:t>
            </a:r>
            <a:r>
              <a:rPr sz="1800" spc="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Launch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Site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25" dirty="0">
                <a:solidFill>
                  <a:srgbClr val="1C1C1C"/>
                </a:solidFill>
                <a:latin typeface="Segoe UI Light"/>
                <a:cs typeface="Segoe UI Light"/>
              </a:rPr>
              <a:t>CCAFS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30" dirty="0">
                <a:solidFill>
                  <a:srgbClr val="1C1C1C"/>
                </a:solidFill>
                <a:latin typeface="Segoe UI Light"/>
                <a:cs typeface="Segoe UI Light"/>
              </a:rPr>
              <a:t>SLC</a:t>
            </a:r>
            <a:r>
              <a:rPr sz="1800" spc="-2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40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the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higher</a:t>
            </a:r>
            <a:r>
              <a:rPr sz="1800" spc="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the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success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rate for</a:t>
            </a:r>
            <a:r>
              <a:rPr sz="1800" spc="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Rocket. 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There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is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not quite</a:t>
            </a:r>
            <a:r>
              <a:rPr sz="1800" spc="1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a</a:t>
            </a:r>
            <a:r>
              <a:rPr sz="1800" spc="-1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clear</a:t>
            </a:r>
            <a:r>
              <a:rPr sz="1800" spc="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pattern</a:t>
            </a:r>
            <a:r>
              <a:rPr sz="1800" spc="-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to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be 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found</a:t>
            </a:r>
            <a:r>
              <a:rPr sz="1800" spc="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using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this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visualization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 to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make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a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decision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if</a:t>
            </a:r>
            <a:r>
              <a:rPr sz="1800" spc="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the</a:t>
            </a:r>
            <a:r>
              <a:rPr sz="1800" spc="-1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Launch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Site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is </a:t>
            </a:r>
            <a:r>
              <a:rPr sz="1800" spc="-47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dependant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on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30" dirty="0">
                <a:solidFill>
                  <a:srgbClr val="1C1C1C"/>
                </a:solidFill>
                <a:latin typeface="Segoe UI Light"/>
                <a:cs typeface="Segoe UI Light"/>
              </a:rPr>
              <a:t>Pay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Load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Mass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for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 a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success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launch.</a:t>
            </a:r>
            <a:endParaRPr sz="18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13441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520" y="301243"/>
            <a:ext cx="15481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Outl</a:t>
            </a:r>
            <a:r>
              <a:rPr sz="4000" spc="-20" dirty="0"/>
              <a:t>i</a:t>
            </a:r>
            <a:r>
              <a:rPr sz="4000" spc="-10" dirty="0"/>
              <a:t>ne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0" y="1344167"/>
            <a:ext cx="12192000" cy="5514340"/>
          </a:xfrm>
          <a:custGeom>
            <a:avLst/>
            <a:gdLst/>
            <a:ahLst/>
            <a:cxnLst/>
            <a:rect l="l" t="t" r="r" b="b"/>
            <a:pathLst>
              <a:path w="12192000" h="5514340">
                <a:moveTo>
                  <a:pt x="12192000" y="0"/>
                </a:moveTo>
                <a:lnTo>
                  <a:pt x="0" y="0"/>
                </a:lnTo>
                <a:lnTo>
                  <a:pt x="0" y="5513832"/>
                </a:lnTo>
                <a:lnTo>
                  <a:pt x="12192000" y="551383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24268" y="1819364"/>
            <a:ext cx="3983354" cy="375221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spc="-5" dirty="0">
                <a:solidFill>
                  <a:srgbClr val="FFFFFF"/>
                </a:solidFill>
                <a:latin typeface="Segoe UI Light"/>
                <a:cs typeface="Segoe UI Light"/>
              </a:rPr>
              <a:t>Executive</a:t>
            </a:r>
            <a:r>
              <a:rPr sz="36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30" dirty="0">
                <a:solidFill>
                  <a:srgbClr val="FFFFFF"/>
                </a:solidFill>
                <a:latin typeface="Segoe UI Light"/>
                <a:cs typeface="Segoe UI Light"/>
              </a:rPr>
              <a:t>Summary</a:t>
            </a:r>
            <a:endParaRPr sz="3600">
              <a:latin typeface="Segoe UI Light"/>
              <a:cs typeface="Segoe UI Light"/>
            </a:endParaRPr>
          </a:p>
          <a:p>
            <a:pPr marL="241300" indent="-228600">
              <a:lnSpc>
                <a:spcPct val="100000"/>
              </a:lnSpc>
              <a:spcBef>
                <a:spcPts val="56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spc="-15" dirty="0">
                <a:solidFill>
                  <a:srgbClr val="FFFFFF"/>
                </a:solidFill>
                <a:latin typeface="Segoe UI Light"/>
                <a:cs typeface="Segoe UI Light"/>
              </a:rPr>
              <a:t>Introduction</a:t>
            </a:r>
            <a:endParaRPr sz="3600">
              <a:latin typeface="Segoe UI Light"/>
              <a:cs typeface="Segoe UI Light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spc="-5" dirty="0">
                <a:solidFill>
                  <a:srgbClr val="FFFFFF"/>
                </a:solidFill>
                <a:latin typeface="Segoe UI Light"/>
                <a:cs typeface="Segoe UI Light"/>
              </a:rPr>
              <a:t>Methodology</a:t>
            </a:r>
            <a:endParaRPr sz="3600">
              <a:latin typeface="Segoe UI Light"/>
              <a:cs typeface="Segoe UI Light"/>
            </a:endParaRPr>
          </a:p>
          <a:p>
            <a:pPr marL="241300" indent="-228600">
              <a:lnSpc>
                <a:spcPct val="100000"/>
              </a:lnSpc>
              <a:spcBef>
                <a:spcPts val="56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spc="-5" dirty="0">
                <a:solidFill>
                  <a:srgbClr val="FFFFFF"/>
                </a:solidFill>
                <a:latin typeface="Segoe UI Light"/>
                <a:cs typeface="Segoe UI Light"/>
              </a:rPr>
              <a:t>Results</a:t>
            </a:r>
            <a:endParaRPr sz="3600">
              <a:latin typeface="Segoe UI Light"/>
              <a:cs typeface="Segoe UI Light"/>
            </a:endParaRPr>
          </a:p>
          <a:p>
            <a:pPr marL="241300" indent="-228600">
              <a:lnSpc>
                <a:spcPct val="100000"/>
              </a:lnSpc>
              <a:spcBef>
                <a:spcPts val="56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spc="-5" dirty="0">
                <a:solidFill>
                  <a:srgbClr val="FFFFFF"/>
                </a:solidFill>
                <a:latin typeface="Segoe UI Light"/>
                <a:cs typeface="Segoe UI Light"/>
              </a:rPr>
              <a:t>Conclusion</a:t>
            </a:r>
            <a:endParaRPr sz="3600">
              <a:latin typeface="Segoe UI Light"/>
              <a:cs typeface="Segoe UI Light"/>
            </a:endParaRP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dirty="0">
                <a:solidFill>
                  <a:srgbClr val="FFFFFF"/>
                </a:solidFill>
                <a:latin typeface="Segoe UI Light"/>
                <a:cs typeface="Segoe UI Light"/>
              </a:rPr>
              <a:t>Appendix</a:t>
            </a:r>
            <a:endParaRPr sz="3600">
              <a:latin typeface="Segoe UI Light"/>
              <a:cs typeface="Segoe UI Ligh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3708" y="1924811"/>
            <a:ext cx="3921252" cy="37033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146535" y="6464985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pPr marL="38100">
                <a:lnSpc>
                  <a:spcPts val="1240"/>
                </a:lnSpc>
              </a:pPr>
              <a:t>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7341" y="592582"/>
            <a:ext cx="3592829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b="1" spc="-5" dirty="0">
                <a:solidFill>
                  <a:srgbClr val="005392"/>
                </a:solidFill>
                <a:latin typeface="Calibri"/>
                <a:cs typeface="Calibri"/>
              </a:rPr>
              <a:t>Success</a:t>
            </a:r>
            <a:r>
              <a:rPr sz="3200" b="1" spc="-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200" b="1" spc="-40" dirty="0">
                <a:solidFill>
                  <a:srgbClr val="005392"/>
                </a:solidFill>
                <a:latin typeface="Calibri"/>
                <a:cs typeface="Calibri"/>
              </a:rPr>
              <a:t>rate</a:t>
            </a:r>
            <a:r>
              <a:rPr sz="3200" b="1" spc="-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5392"/>
                </a:solidFill>
                <a:latin typeface="Calibri"/>
                <a:cs typeface="Calibri"/>
              </a:rPr>
              <a:t>vs.</a:t>
            </a:r>
            <a:r>
              <a:rPr sz="3200" b="1" spc="-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5392"/>
                </a:solidFill>
                <a:latin typeface="Calibri"/>
                <a:cs typeface="Calibri"/>
              </a:rPr>
              <a:t>Orbit </a:t>
            </a:r>
            <a:r>
              <a:rPr sz="3200" b="1" spc="-70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5392"/>
                </a:solidFill>
                <a:latin typeface="Calibri"/>
                <a:cs typeface="Calibri"/>
              </a:rPr>
              <a:t>type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9019" y="300227"/>
            <a:ext cx="5305931" cy="518026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77341" y="1856994"/>
            <a:ext cx="44938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Orbit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25" dirty="0">
                <a:solidFill>
                  <a:srgbClr val="1C1C1C"/>
                </a:solidFill>
                <a:latin typeface="Segoe UI Light"/>
                <a:cs typeface="Segoe UI Light"/>
              </a:rPr>
              <a:t>GEO,HEO,SSO,ES-L1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 has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 best Success </a:t>
            </a:r>
            <a:r>
              <a:rPr sz="1800" spc="-48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Rate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4481" y="793241"/>
            <a:ext cx="298640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b="1" spc="-10" dirty="0">
                <a:solidFill>
                  <a:srgbClr val="005392"/>
                </a:solidFill>
                <a:latin typeface="Calibri"/>
                <a:cs typeface="Calibri"/>
              </a:rPr>
              <a:t>Flight</a:t>
            </a:r>
            <a:r>
              <a:rPr b="1" spc="-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5392"/>
                </a:solidFill>
                <a:latin typeface="Calibri"/>
                <a:cs typeface="Calibri"/>
              </a:rPr>
              <a:t>Number</a:t>
            </a:r>
            <a:r>
              <a:rPr b="1" spc="-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005392"/>
                </a:solidFill>
                <a:latin typeface="Calibri"/>
                <a:cs typeface="Calibri"/>
              </a:rPr>
              <a:t>vs. </a:t>
            </a:r>
            <a:r>
              <a:rPr b="1" spc="-7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5392"/>
                </a:solidFill>
                <a:latin typeface="Calibri"/>
                <a:cs typeface="Calibri"/>
              </a:rPr>
              <a:t>Orbit</a:t>
            </a:r>
            <a:r>
              <a:rPr b="1" spc="-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5392"/>
                </a:solidFill>
                <a:latin typeface="Calibri"/>
                <a:cs typeface="Calibri"/>
              </a:rPr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1644" y="751336"/>
            <a:ext cx="6699493" cy="469540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54481" y="2241930"/>
            <a:ext cx="336169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solidFill>
                  <a:srgbClr val="1C1C1C"/>
                </a:solidFill>
                <a:latin typeface="Segoe UI Light"/>
                <a:cs typeface="Segoe UI Light"/>
              </a:rPr>
              <a:t>You</a:t>
            </a:r>
            <a:r>
              <a:rPr sz="1800" spc="-1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should</a:t>
            </a:r>
            <a:r>
              <a:rPr sz="1800" spc="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see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that</a:t>
            </a:r>
            <a:r>
              <a:rPr sz="1800" spc="-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in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LEO 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orbit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the Success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appears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related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to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the</a:t>
            </a:r>
            <a:r>
              <a:rPr sz="1800" spc="-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number</a:t>
            </a:r>
            <a:r>
              <a:rPr sz="18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30" dirty="0">
                <a:solidFill>
                  <a:srgbClr val="1C1C1C"/>
                </a:solidFill>
                <a:latin typeface="Segoe UI Light"/>
                <a:cs typeface="Segoe UI Light"/>
              </a:rPr>
              <a:t>of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flights;</a:t>
            </a:r>
            <a:r>
              <a:rPr sz="1800" spc="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on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the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other hand, 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there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seems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to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be no </a:t>
            </a:r>
            <a:r>
              <a:rPr sz="18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relationship between flight number </a:t>
            </a:r>
            <a:r>
              <a:rPr sz="1800" spc="-48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when</a:t>
            </a:r>
            <a:r>
              <a:rPr sz="1800" spc="-2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in </a:t>
            </a:r>
            <a:r>
              <a:rPr sz="1800" spc="-40" dirty="0">
                <a:solidFill>
                  <a:srgbClr val="1C1C1C"/>
                </a:solidFill>
                <a:latin typeface="Segoe UI Light"/>
                <a:cs typeface="Segoe UI Light"/>
              </a:rPr>
              <a:t>GTO</a:t>
            </a:r>
            <a:r>
              <a:rPr sz="18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Segoe UI Light"/>
                <a:cs typeface="Segoe UI Light"/>
              </a:rPr>
              <a:t>orbit.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700" y="765175"/>
            <a:ext cx="323596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1" spc="-20" dirty="0">
                <a:solidFill>
                  <a:srgbClr val="005392"/>
                </a:solidFill>
                <a:latin typeface="Calibri"/>
                <a:cs typeface="Calibri"/>
              </a:rPr>
              <a:t>Payload</a:t>
            </a:r>
            <a:r>
              <a:rPr sz="3600" b="1" spc="-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005392"/>
                </a:solidFill>
                <a:latin typeface="Calibri"/>
                <a:cs typeface="Calibri"/>
              </a:rPr>
              <a:t>vs.</a:t>
            </a:r>
            <a:r>
              <a:rPr sz="3600" b="1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005392"/>
                </a:solidFill>
                <a:latin typeface="Calibri"/>
                <a:cs typeface="Calibri"/>
              </a:rPr>
              <a:t>Orbit </a:t>
            </a:r>
            <a:r>
              <a:rPr sz="3600" b="1" spc="-8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5392"/>
                </a:solidFill>
                <a:latin typeface="Calibri"/>
                <a:cs typeface="Calibri"/>
              </a:rPr>
              <a:t>type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1644" y="890016"/>
            <a:ext cx="6874753" cy="47015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55700" y="3782314"/>
            <a:ext cx="3767454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90" dirty="0">
                <a:solidFill>
                  <a:srgbClr val="1C1C1C"/>
                </a:solidFill>
                <a:latin typeface="Segoe UI Light"/>
                <a:cs typeface="Segoe UI Light"/>
              </a:rPr>
              <a:t>You</a:t>
            </a:r>
            <a:r>
              <a:rPr sz="2000" spc="-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should</a:t>
            </a:r>
            <a:r>
              <a:rPr sz="20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15" dirty="0">
                <a:solidFill>
                  <a:srgbClr val="1C1C1C"/>
                </a:solidFill>
                <a:latin typeface="Segoe UI Light"/>
                <a:cs typeface="Segoe UI Light"/>
              </a:rPr>
              <a:t>observe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that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Heavy </a:t>
            </a:r>
            <a:r>
              <a:rPr sz="20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payloads 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have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a negative 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influence </a:t>
            </a:r>
            <a:r>
              <a:rPr sz="2000" spc="-53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on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45" dirty="0">
                <a:solidFill>
                  <a:srgbClr val="1C1C1C"/>
                </a:solidFill>
                <a:latin typeface="Segoe UI Light"/>
                <a:cs typeface="Segoe UI Light"/>
              </a:rPr>
              <a:t>GTO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 orbits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and 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positive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on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45" dirty="0">
                <a:solidFill>
                  <a:srgbClr val="1C1C1C"/>
                </a:solidFill>
                <a:latin typeface="Segoe UI Light"/>
                <a:cs typeface="Segoe UI Light"/>
              </a:rPr>
              <a:t>GTO </a:t>
            </a:r>
            <a:r>
              <a:rPr sz="2000" spc="-53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and</a:t>
            </a:r>
            <a:r>
              <a:rPr sz="2000" spc="-1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25" dirty="0">
                <a:solidFill>
                  <a:srgbClr val="1C1C1C"/>
                </a:solidFill>
                <a:latin typeface="Segoe UI Light"/>
                <a:cs typeface="Segoe UI Light"/>
              </a:rPr>
              <a:t>Polar</a:t>
            </a: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LEO</a:t>
            </a:r>
            <a:r>
              <a:rPr sz="2000" spc="-1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(ISS)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orbits.</a:t>
            </a:r>
            <a:endParaRPr sz="2000">
              <a:latin typeface="Segoe UI Light"/>
              <a:cs typeface="Segoe UI Ligh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78879"/>
            <a:ext cx="12192000" cy="579120"/>
          </a:xfrm>
          <a:custGeom>
            <a:avLst/>
            <a:gdLst/>
            <a:ahLst/>
            <a:cxnLst/>
            <a:rect l="l" t="t" r="r" b="b"/>
            <a:pathLst>
              <a:path w="12192000" h="579120">
                <a:moveTo>
                  <a:pt x="12192000" y="0"/>
                </a:moveTo>
                <a:lnTo>
                  <a:pt x="0" y="0"/>
                </a:lnTo>
                <a:lnTo>
                  <a:pt x="0" y="579120"/>
                </a:lnTo>
                <a:lnTo>
                  <a:pt x="12192000" y="579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16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912" y="411226"/>
            <a:ext cx="288417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1" dirty="0">
                <a:solidFill>
                  <a:srgbClr val="005392"/>
                </a:solidFill>
                <a:latin typeface="Calibri"/>
                <a:cs typeface="Calibri"/>
              </a:rPr>
              <a:t>Launch</a:t>
            </a:r>
            <a:r>
              <a:rPr sz="3600" b="1" spc="-5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005392"/>
                </a:solidFill>
                <a:latin typeface="Calibri"/>
                <a:cs typeface="Calibri"/>
              </a:rPr>
              <a:t>success </a:t>
            </a:r>
            <a:r>
              <a:rPr sz="3600" b="1" spc="-8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005392"/>
                </a:solidFill>
                <a:latin typeface="Calibri"/>
                <a:cs typeface="Calibri"/>
              </a:rPr>
              <a:t>yearly</a:t>
            </a:r>
            <a:r>
              <a:rPr sz="3600" b="1" spc="-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005392"/>
                </a:solidFill>
                <a:latin typeface="Calibri"/>
                <a:cs typeface="Calibri"/>
              </a:rPr>
              <a:t>trend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2420" y="454151"/>
            <a:ext cx="7501128" cy="53953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6912" y="4364863"/>
            <a:ext cx="29610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C1C1C"/>
                </a:solidFill>
                <a:latin typeface="Segoe UI Light"/>
                <a:cs typeface="Segoe UI Light"/>
              </a:rPr>
              <a:t>you </a:t>
            </a:r>
            <a:r>
              <a:rPr sz="2400" dirty="0">
                <a:solidFill>
                  <a:srgbClr val="1C1C1C"/>
                </a:solidFill>
                <a:latin typeface="Segoe UI Light"/>
                <a:cs typeface="Segoe UI Light"/>
              </a:rPr>
              <a:t>can </a:t>
            </a:r>
            <a:r>
              <a:rPr sz="2400" spc="15" dirty="0">
                <a:solidFill>
                  <a:srgbClr val="1C1C1C"/>
                </a:solidFill>
                <a:latin typeface="Segoe UI Light"/>
                <a:cs typeface="Segoe UI Light"/>
              </a:rPr>
              <a:t>observe </a:t>
            </a:r>
            <a:r>
              <a:rPr sz="2400" dirty="0">
                <a:solidFill>
                  <a:srgbClr val="1C1C1C"/>
                </a:solidFill>
                <a:latin typeface="Segoe UI Light"/>
                <a:cs typeface="Segoe UI Light"/>
              </a:rPr>
              <a:t>that </a:t>
            </a:r>
            <a:r>
              <a:rPr sz="24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1C1C1C"/>
                </a:solidFill>
                <a:latin typeface="Segoe UI Light"/>
                <a:cs typeface="Segoe UI Light"/>
              </a:rPr>
              <a:t>the </a:t>
            </a:r>
            <a:r>
              <a:rPr sz="2400" spc="-5" dirty="0">
                <a:solidFill>
                  <a:srgbClr val="1C1C1C"/>
                </a:solidFill>
                <a:latin typeface="Segoe UI Light"/>
                <a:cs typeface="Segoe UI Light"/>
              </a:rPr>
              <a:t>success rate since </a:t>
            </a:r>
            <a:r>
              <a:rPr sz="24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Segoe UI Light"/>
                <a:cs typeface="Segoe UI Light"/>
              </a:rPr>
              <a:t>2013 </a:t>
            </a:r>
            <a:r>
              <a:rPr sz="2400" dirty="0">
                <a:solidFill>
                  <a:srgbClr val="1C1C1C"/>
                </a:solidFill>
                <a:latin typeface="Segoe UI Light"/>
                <a:cs typeface="Segoe UI Light"/>
              </a:rPr>
              <a:t>kept </a:t>
            </a:r>
            <a:r>
              <a:rPr sz="2400" spc="-10" dirty="0">
                <a:solidFill>
                  <a:srgbClr val="1C1C1C"/>
                </a:solidFill>
                <a:latin typeface="Segoe UI Light"/>
                <a:cs typeface="Segoe UI Light"/>
              </a:rPr>
              <a:t>increasing </a:t>
            </a:r>
            <a:r>
              <a:rPr sz="2400" dirty="0">
                <a:solidFill>
                  <a:srgbClr val="1C1C1C"/>
                </a:solidFill>
                <a:latin typeface="Segoe UI Light"/>
                <a:cs typeface="Segoe UI Light"/>
              </a:rPr>
              <a:t>till </a:t>
            </a:r>
            <a:r>
              <a:rPr sz="2400" spc="-64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Segoe UI Light"/>
                <a:cs typeface="Segoe UI Light"/>
              </a:rPr>
              <a:t>2020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79392" y="659891"/>
              <a:ext cx="3633470" cy="1191895"/>
            </a:xfrm>
            <a:custGeom>
              <a:avLst/>
              <a:gdLst/>
              <a:ahLst/>
              <a:cxnLst/>
              <a:rect l="l" t="t" r="r" b="b"/>
              <a:pathLst>
                <a:path w="3633470" h="1191895">
                  <a:moveTo>
                    <a:pt x="3434588" y="0"/>
                  </a:moveTo>
                  <a:lnTo>
                    <a:pt x="198628" y="0"/>
                  </a:lnTo>
                  <a:lnTo>
                    <a:pt x="153075" y="5244"/>
                  </a:lnTo>
                  <a:lnTo>
                    <a:pt x="111263" y="20183"/>
                  </a:lnTo>
                  <a:lnTo>
                    <a:pt x="74384" y="43627"/>
                  </a:lnTo>
                  <a:lnTo>
                    <a:pt x="43627" y="74384"/>
                  </a:lnTo>
                  <a:lnTo>
                    <a:pt x="20183" y="111263"/>
                  </a:lnTo>
                  <a:lnTo>
                    <a:pt x="5244" y="153075"/>
                  </a:lnTo>
                  <a:lnTo>
                    <a:pt x="0" y="198628"/>
                  </a:lnTo>
                  <a:lnTo>
                    <a:pt x="0" y="993140"/>
                  </a:lnTo>
                  <a:lnTo>
                    <a:pt x="5244" y="1038692"/>
                  </a:lnTo>
                  <a:lnTo>
                    <a:pt x="20183" y="1080504"/>
                  </a:lnTo>
                  <a:lnTo>
                    <a:pt x="43627" y="1117383"/>
                  </a:lnTo>
                  <a:lnTo>
                    <a:pt x="74384" y="1148140"/>
                  </a:lnTo>
                  <a:lnTo>
                    <a:pt x="111263" y="1171584"/>
                  </a:lnTo>
                  <a:lnTo>
                    <a:pt x="153075" y="1186523"/>
                  </a:lnTo>
                  <a:lnTo>
                    <a:pt x="198628" y="1191768"/>
                  </a:lnTo>
                  <a:lnTo>
                    <a:pt x="3434588" y="1191768"/>
                  </a:lnTo>
                  <a:lnTo>
                    <a:pt x="3480140" y="1186523"/>
                  </a:lnTo>
                  <a:lnTo>
                    <a:pt x="3521952" y="1171584"/>
                  </a:lnTo>
                  <a:lnTo>
                    <a:pt x="3558831" y="1148140"/>
                  </a:lnTo>
                  <a:lnTo>
                    <a:pt x="3589588" y="1117383"/>
                  </a:lnTo>
                  <a:lnTo>
                    <a:pt x="3613032" y="1080504"/>
                  </a:lnTo>
                  <a:lnTo>
                    <a:pt x="3627971" y="1038692"/>
                  </a:lnTo>
                  <a:lnTo>
                    <a:pt x="3633216" y="993140"/>
                  </a:lnTo>
                  <a:lnTo>
                    <a:pt x="3633216" y="198628"/>
                  </a:lnTo>
                  <a:lnTo>
                    <a:pt x="3627971" y="153075"/>
                  </a:lnTo>
                  <a:lnTo>
                    <a:pt x="3613032" y="111263"/>
                  </a:lnTo>
                  <a:lnTo>
                    <a:pt x="3589588" y="74384"/>
                  </a:lnTo>
                  <a:lnTo>
                    <a:pt x="3558831" y="43627"/>
                  </a:lnTo>
                  <a:lnTo>
                    <a:pt x="3521952" y="20183"/>
                  </a:lnTo>
                  <a:lnTo>
                    <a:pt x="3480140" y="5244"/>
                  </a:lnTo>
                  <a:lnTo>
                    <a:pt x="3434588" y="0"/>
                  </a:lnTo>
                  <a:close/>
                </a:path>
              </a:pathLst>
            </a:custGeom>
            <a:solidFill>
              <a:srgbClr val="B74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79392" y="659891"/>
              <a:ext cx="3633470" cy="1191895"/>
            </a:xfrm>
            <a:custGeom>
              <a:avLst/>
              <a:gdLst/>
              <a:ahLst/>
              <a:cxnLst/>
              <a:rect l="l" t="t" r="r" b="b"/>
              <a:pathLst>
                <a:path w="3633470" h="1191895">
                  <a:moveTo>
                    <a:pt x="0" y="198628"/>
                  </a:moveTo>
                  <a:lnTo>
                    <a:pt x="5244" y="153075"/>
                  </a:lnTo>
                  <a:lnTo>
                    <a:pt x="20183" y="111263"/>
                  </a:lnTo>
                  <a:lnTo>
                    <a:pt x="43627" y="74384"/>
                  </a:lnTo>
                  <a:lnTo>
                    <a:pt x="74384" y="43627"/>
                  </a:lnTo>
                  <a:lnTo>
                    <a:pt x="111263" y="20183"/>
                  </a:lnTo>
                  <a:lnTo>
                    <a:pt x="153075" y="5244"/>
                  </a:lnTo>
                  <a:lnTo>
                    <a:pt x="198628" y="0"/>
                  </a:lnTo>
                  <a:lnTo>
                    <a:pt x="3434588" y="0"/>
                  </a:lnTo>
                  <a:lnTo>
                    <a:pt x="3480140" y="5244"/>
                  </a:lnTo>
                  <a:lnTo>
                    <a:pt x="3521952" y="20183"/>
                  </a:lnTo>
                  <a:lnTo>
                    <a:pt x="3558831" y="43627"/>
                  </a:lnTo>
                  <a:lnTo>
                    <a:pt x="3589588" y="74384"/>
                  </a:lnTo>
                  <a:lnTo>
                    <a:pt x="3613032" y="111263"/>
                  </a:lnTo>
                  <a:lnTo>
                    <a:pt x="3627971" y="153075"/>
                  </a:lnTo>
                  <a:lnTo>
                    <a:pt x="3633216" y="198628"/>
                  </a:lnTo>
                  <a:lnTo>
                    <a:pt x="3633216" y="993140"/>
                  </a:lnTo>
                  <a:lnTo>
                    <a:pt x="3627971" y="1038692"/>
                  </a:lnTo>
                  <a:lnTo>
                    <a:pt x="3613032" y="1080504"/>
                  </a:lnTo>
                  <a:lnTo>
                    <a:pt x="3589588" y="1117383"/>
                  </a:lnTo>
                  <a:lnTo>
                    <a:pt x="3558831" y="1148140"/>
                  </a:lnTo>
                  <a:lnTo>
                    <a:pt x="3521952" y="1171584"/>
                  </a:lnTo>
                  <a:lnTo>
                    <a:pt x="3480140" y="1186523"/>
                  </a:lnTo>
                  <a:lnTo>
                    <a:pt x="3434588" y="1191768"/>
                  </a:lnTo>
                  <a:lnTo>
                    <a:pt x="198628" y="1191768"/>
                  </a:lnTo>
                  <a:lnTo>
                    <a:pt x="153075" y="1186523"/>
                  </a:lnTo>
                  <a:lnTo>
                    <a:pt x="111263" y="1171584"/>
                  </a:lnTo>
                  <a:lnTo>
                    <a:pt x="74384" y="1148140"/>
                  </a:lnTo>
                  <a:lnTo>
                    <a:pt x="43627" y="1117383"/>
                  </a:lnTo>
                  <a:lnTo>
                    <a:pt x="20183" y="1080504"/>
                  </a:lnTo>
                  <a:lnTo>
                    <a:pt x="5244" y="1038692"/>
                  </a:lnTo>
                  <a:lnTo>
                    <a:pt x="0" y="993140"/>
                  </a:lnTo>
                  <a:lnTo>
                    <a:pt x="0" y="198628"/>
                  </a:lnTo>
                  <a:close/>
                </a:path>
              </a:pathLst>
            </a:custGeom>
            <a:ln w="12700">
              <a:solidFill>
                <a:srgbClr val="B74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88509" y="860501"/>
            <a:ext cx="30168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latin typeface="Arial"/>
                <a:cs typeface="Arial"/>
              </a:rPr>
              <a:t>EDA</a:t>
            </a:r>
            <a:r>
              <a:rPr sz="4800" b="1" spc="-280" dirty="0">
                <a:latin typeface="Arial"/>
                <a:cs typeface="Arial"/>
              </a:rPr>
              <a:t> </a:t>
            </a:r>
            <a:r>
              <a:rPr sz="4800" b="1" dirty="0">
                <a:latin typeface="Arial"/>
                <a:cs typeface="Arial"/>
              </a:rPr>
              <a:t>WITH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502818"/>
            <a:ext cx="446278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b="1" spc="-5" dirty="0">
                <a:solidFill>
                  <a:srgbClr val="005392"/>
                </a:solidFill>
                <a:latin typeface="Calibri"/>
                <a:cs typeface="Calibri"/>
              </a:rPr>
              <a:t>All</a:t>
            </a:r>
            <a:r>
              <a:rPr sz="4000" b="1" spc="-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005392"/>
                </a:solidFill>
                <a:latin typeface="Calibri"/>
                <a:cs typeface="Calibri"/>
              </a:rPr>
              <a:t>launch</a:t>
            </a:r>
            <a:r>
              <a:rPr sz="4000" b="1" spc="-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005392"/>
                </a:solidFill>
                <a:latin typeface="Calibri"/>
                <a:cs typeface="Calibri"/>
              </a:rPr>
              <a:t>site </a:t>
            </a:r>
            <a:r>
              <a:rPr sz="4000" b="1" dirty="0">
                <a:solidFill>
                  <a:srgbClr val="005392"/>
                </a:solidFill>
                <a:latin typeface="Calibri"/>
                <a:cs typeface="Calibri"/>
              </a:rPr>
              <a:t>names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13441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220" y="338709"/>
            <a:ext cx="41846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Unique</a:t>
            </a:r>
            <a:r>
              <a:rPr sz="4000" spc="-25" dirty="0"/>
              <a:t> </a:t>
            </a:r>
            <a:r>
              <a:rPr sz="4000" spc="-10" dirty="0"/>
              <a:t>Launch</a:t>
            </a:r>
            <a:r>
              <a:rPr sz="4000" spc="-30" dirty="0"/>
              <a:t> </a:t>
            </a:r>
            <a:r>
              <a:rPr sz="4000" spc="-15" dirty="0"/>
              <a:t>Sites</a:t>
            </a:r>
            <a:endParaRPr sz="40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345806" y="1942083"/>
          <a:ext cx="3331210" cy="2660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1210"/>
              </a:tblGrid>
              <a:tr h="44437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5" dirty="0">
                          <a:solidFill>
                            <a:srgbClr val="4471C4"/>
                          </a:solidFill>
                          <a:latin typeface="Segoe UI"/>
                          <a:cs typeface="Segoe UI"/>
                        </a:rPr>
                        <a:t>Unique</a:t>
                      </a:r>
                      <a:r>
                        <a:rPr sz="2000" b="1" spc="-20" dirty="0">
                          <a:solidFill>
                            <a:srgbClr val="4471C4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4471C4"/>
                          </a:solidFill>
                          <a:latin typeface="Segoe UI"/>
                          <a:cs typeface="Segoe UI"/>
                        </a:rPr>
                        <a:t>Launch</a:t>
                      </a:r>
                      <a:r>
                        <a:rPr sz="2000" b="1" spc="-20" dirty="0">
                          <a:solidFill>
                            <a:srgbClr val="4471C4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4471C4"/>
                          </a:solidFill>
                          <a:latin typeface="Segoe UI"/>
                          <a:cs typeface="Segoe UI"/>
                        </a:rPr>
                        <a:t>Sites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381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</a:tr>
              <a:tr h="444372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5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CCAFS</a:t>
                      </a:r>
                      <a:r>
                        <a:rPr sz="2000" spc="-70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15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LC-40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</a:tr>
              <a:tr h="44437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5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CCAFS</a:t>
                      </a:r>
                      <a:r>
                        <a:rPr sz="2000" spc="-65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15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SLC-40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</a:tr>
              <a:tr h="438277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5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CCAFS</a:t>
                      </a:r>
                      <a:r>
                        <a:rPr sz="2000" spc="-65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15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SLC-40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</a:tr>
              <a:tr h="444372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KSC</a:t>
                      </a:r>
                      <a:r>
                        <a:rPr sz="2000" spc="-40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15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LC-39A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</a:tr>
              <a:tr h="44437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30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VAFB</a:t>
                      </a:r>
                      <a:r>
                        <a:rPr sz="2000" spc="-50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15" dirty="0">
                          <a:solidFill>
                            <a:srgbClr val="005392"/>
                          </a:solidFill>
                          <a:latin typeface="Segoe UI"/>
                          <a:cs typeface="Segoe UI"/>
                        </a:rPr>
                        <a:t>SLC-4E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1C1C1C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476502" y="2159254"/>
            <a:ext cx="3619500" cy="1533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libri"/>
                <a:cs typeface="Calibri"/>
              </a:rPr>
              <a:t>SQL</a:t>
            </a:r>
            <a:r>
              <a:rPr sz="3500" b="1" spc="-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libri"/>
                <a:cs typeface="Calibri"/>
              </a:rPr>
              <a:t>QUERY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2400" spc="-5" dirty="0">
                <a:solidFill>
                  <a:srgbClr val="005392"/>
                </a:solidFill>
                <a:latin typeface="Segoe UI Light"/>
                <a:cs typeface="Segoe UI Light"/>
              </a:rPr>
              <a:t>select</a:t>
            </a:r>
            <a:r>
              <a:rPr sz="2400" spc="-40" dirty="0">
                <a:solidFill>
                  <a:srgbClr val="005392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5392"/>
                </a:solidFill>
                <a:latin typeface="Segoe UI Light"/>
                <a:cs typeface="Segoe UI Light"/>
              </a:rPr>
              <a:t>DISTINCT</a:t>
            </a:r>
            <a:r>
              <a:rPr sz="2400" spc="-55" dirty="0">
                <a:solidFill>
                  <a:srgbClr val="005392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5392"/>
                </a:solidFill>
                <a:latin typeface="Segoe UI Light"/>
                <a:cs typeface="Segoe UI Light"/>
              </a:rPr>
              <a:t>Launch_Site</a:t>
            </a:r>
            <a:endParaRPr sz="24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solidFill>
                  <a:srgbClr val="005392"/>
                </a:solidFill>
                <a:latin typeface="Segoe UI Light"/>
                <a:cs typeface="Segoe UI Light"/>
              </a:rPr>
              <a:t>from</a:t>
            </a:r>
            <a:r>
              <a:rPr sz="2400" spc="-45" dirty="0">
                <a:solidFill>
                  <a:srgbClr val="005392"/>
                </a:solidFill>
                <a:latin typeface="Segoe UI Light"/>
                <a:cs typeface="Segoe UI Light"/>
              </a:rPr>
              <a:t> </a:t>
            </a:r>
            <a:r>
              <a:rPr sz="2400" spc="-5" dirty="0">
                <a:solidFill>
                  <a:srgbClr val="005392"/>
                </a:solidFill>
                <a:latin typeface="Segoe UI Light"/>
                <a:cs typeface="Segoe UI Light"/>
              </a:rPr>
              <a:t>tblSpaceX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94020" y="2840735"/>
            <a:ext cx="1297305" cy="597535"/>
          </a:xfrm>
          <a:custGeom>
            <a:avLst/>
            <a:gdLst/>
            <a:ahLst/>
            <a:cxnLst/>
            <a:rect l="l" t="t" r="r" b="b"/>
            <a:pathLst>
              <a:path w="1297304" h="597535">
                <a:moveTo>
                  <a:pt x="998219" y="0"/>
                </a:moveTo>
                <a:lnTo>
                  <a:pt x="998219" y="149351"/>
                </a:lnTo>
                <a:lnTo>
                  <a:pt x="0" y="149351"/>
                </a:lnTo>
                <a:lnTo>
                  <a:pt x="0" y="448055"/>
                </a:lnTo>
                <a:lnTo>
                  <a:pt x="998219" y="448055"/>
                </a:lnTo>
                <a:lnTo>
                  <a:pt x="998219" y="597408"/>
                </a:lnTo>
                <a:lnTo>
                  <a:pt x="1296924" y="298703"/>
                </a:lnTo>
                <a:lnTo>
                  <a:pt x="998219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2548" y="4431283"/>
            <a:ext cx="58978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EXPLAINATION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Using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word</a:t>
            </a:r>
            <a:r>
              <a:rPr sz="1800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DISTINCT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means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that it will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only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show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Unique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values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Launch_Site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column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from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tblSpaceX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344295"/>
            <a:chOff x="0" y="0"/>
            <a:chExt cx="12192000" cy="1344295"/>
          </a:xfrm>
        </p:grpSpPr>
        <p:sp>
          <p:nvSpPr>
            <p:cNvPr id="3" name="object 3"/>
            <p:cNvSpPr/>
            <p:nvPr/>
          </p:nvSpPr>
          <p:spPr>
            <a:xfrm>
              <a:off x="838199" y="1296924"/>
              <a:ext cx="10515600" cy="635"/>
            </a:xfrm>
            <a:custGeom>
              <a:avLst/>
              <a:gdLst/>
              <a:ahLst/>
              <a:cxnLst/>
              <a:rect l="l" t="t" r="r" b="b"/>
              <a:pathLst>
                <a:path w="10515600" h="634">
                  <a:moveTo>
                    <a:pt x="0" y="0"/>
                  </a:moveTo>
                  <a:lnTo>
                    <a:pt x="10515600" y="380"/>
                  </a:lnTo>
                </a:path>
              </a:pathLst>
            </a:custGeom>
            <a:ln w="63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134416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220" y="338709"/>
            <a:ext cx="73513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Launch</a:t>
            </a:r>
            <a:r>
              <a:rPr sz="4000" spc="-10" dirty="0"/>
              <a:t> </a:t>
            </a:r>
            <a:r>
              <a:rPr sz="4000" spc="-20" dirty="0"/>
              <a:t>site</a:t>
            </a:r>
            <a:r>
              <a:rPr sz="4000" spc="-5" dirty="0"/>
              <a:t> </a:t>
            </a:r>
            <a:r>
              <a:rPr sz="4000" spc="-10" dirty="0"/>
              <a:t>names begin with</a:t>
            </a:r>
            <a:r>
              <a:rPr sz="4000" spc="-5" dirty="0"/>
              <a:t> `CCA`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924255" y="1684477"/>
            <a:ext cx="4125595" cy="1533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libri"/>
                <a:cs typeface="Calibri"/>
              </a:rPr>
              <a:t>SQL</a:t>
            </a:r>
            <a:r>
              <a:rPr sz="3500" b="1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libri"/>
                <a:cs typeface="Calibri"/>
              </a:rPr>
              <a:t>QUERY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2400" spc="-5" dirty="0">
                <a:solidFill>
                  <a:srgbClr val="005392"/>
                </a:solidFill>
                <a:latin typeface="Segoe UI Light"/>
                <a:cs typeface="Segoe UI Light"/>
              </a:rPr>
              <a:t>select</a:t>
            </a:r>
            <a:r>
              <a:rPr sz="2400" spc="-15" dirty="0">
                <a:solidFill>
                  <a:srgbClr val="005392"/>
                </a:solidFill>
                <a:latin typeface="Segoe UI Light"/>
                <a:cs typeface="Segoe UI Light"/>
              </a:rPr>
              <a:t> </a:t>
            </a:r>
            <a:r>
              <a:rPr sz="2400" spc="-60" dirty="0">
                <a:solidFill>
                  <a:srgbClr val="005392"/>
                </a:solidFill>
                <a:latin typeface="Segoe UI Light"/>
                <a:cs typeface="Segoe UI Light"/>
              </a:rPr>
              <a:t>TOP</a:t>
            </a:r>
            <a:r>
              <a:rPr sz="2400" spc="-10" dirty="0">
                <a:solidFill>
                  <a:srgbClr val="005392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5392"/>
                </a:solidFill>
                <a:latin typeface="Segoe UI Light"/>
                <a:cs typeface="Segoe UI Light"/>
              </a:rPr>
              <a:t>5</a:t>
            </a:r>
            <a:r>
              <a:rPr sz="2400" spc="-10" dirty="0">
                <a:solidFill>
                  <a:srgbClr val="005392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5392"/>
                </a:solidFill>
                <a:latin typeface="Segoe UI Light"/>
                <a:cs typeface="Segoe UI Light"/>
              </a:rPr>
              <a:t>* </a:t>
            </a:r>
            <a:r>
              <a:rPr sz="2400" spc="-15" dirty="0">
                <a:solidFill>
                  <a:srgbClr val="005392"/>
                </a:solidFill>
                <a:latin typeface="Segoe UI Light"/>
                <a:cs typeface="Segoe UI Light"/>
              </a:rPr>
              <a:t>from</a:t>
            </a:r>
            <a:r>
              <a:rPr sz="2400" spc="-5" dirty="0">
                <a:solidFill>
                  <a:srgbClr val="005392"/>
                </a:solidFill>
                <a:latin typeface="Segoe UI Light"/>
                <a:cs typeface="Segoe UI Light"/>
              </a:rPr>
              <a:t> tblSpaceX</a:t>
            </a:r>
            <a:endParaRPr sz="24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005392"/>
                </a:solidFill>
                <a:latin typeface="Segoe UI Light"/>
                <a:cs typeface="Segoe UI Light"/>
              </a:rPr>
              <a:t>WHERE</a:t>
            </a:r>
            <a:r>
              <a:rPr sz="2400" spc="-15" dirty="0">
                <a:solidFill>
                  <a:srgbClr val="005392"/>
                </a:solidFill>
                <a:latin typeface="Segoe UI Light"/>
                <a:cs typeface="Segoe UI Light"/>
              </a:rPr>
              <a:t> </a:t>
            </a:r>
            <a:r>
              <a:rPr sz="2400" spc="-5" dirty="0">
                <a:solidFill>
                  <a:srgbClr val="005392"/>
                </a:solidFill>
                <a:latin typeface="Segoe UI Light"/>
                <a:cs typeface="Segoe UI Light"/>
              </a:rPr>
              <a:t>Launch_Site </a:t>
            </a:r>
            <a:r>
              <a:rPr sz="2400" dirty="0">
                <a:solidFill>
                  <a:srgbClr val="005392"/>
                </a:solidFill>
                <a:latin typeface="Segoe UI Light"/>
                <a:cs typeface="Segoe UI Light"/>
              </a:rPr>
              <a:t>LIKE</a:t>
            </a:r>
            <a:r>
              <a:rPr sz="2400" spc="-25" dirty="0">
                <a:solidFill>
                  <a:srgbClr val="005392"/>
                </a:solidFill>
                <a:latin typeface="Segoe UI Light"/>
                <a:cs typeface="Segoe UI Light"/>
              </a:rPr>
              <a:t> </a:t>
            </a:r>
            <a:r>
              <a:rPr sz="2400" spc="-5" dirty="0">
                <a:solidFill>
                  <a:srgbClr val="005392"/>
                </a:solidFill>
                <a:latin typeface="Segoe UI Light"/>
                <a:cs typeface="Segoe UI Light"/>
              </a:rPr>
              <a:t>'KSC%'</a:t>
            </a:r>
            <a:endParaRPr sz="2400">
              <a:latin typeface="Segoe UI Light"/>
              <a:cs typeface="Segoe UI Ligh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767" y="4197096"/>
            <a:ext cx="12041124" cy="183337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596890" y="1931365"/>
            <a:ext cx="21437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b="1" spc="-4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EXPLAINATION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6890" y="2480564"/>
            <a:ext cx="58680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Using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word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TOP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5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means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that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it will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only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show </a:t>
            </a:r>
            <a:r>
              <a:rPr sz="1800" spc="-39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5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records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from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tblSpaceX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LIKE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C1C1C"/>
                </a:solidFill>
                <a:latin typeface="Calibri"/>
                <a:cs typeface="Calibri"/>
              </a:rPr>
              <a:t>keyword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has a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wild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card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with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the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words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‘KSC%’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percentage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 end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suggests</a:t>
            </a:r>
            <a:r>
              <a:rPr sz="1800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that </a:t>
            </a:r>
            <a:r>
              <a:rPr sz="1800" spc="-39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Launch_Site</a:t>
            </a:r>
            <a:r>
              <a:rPr sz="1800" spc="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name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must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start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with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KSC.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90444" y="3366515"/>
            <a:ext cx="431800" cy="521334"/>
          </a:xfrm>
          <a:custGeom>
            <a:avLst/>
            <a:gdLst/>
            <a:ahLst/>
            <a:cxnLst/>
            <a:rect l="l" t="t" r="r" b="b"/>
            <a:pathLst>
              <a:path w="431800" h="521335">
                <a:moveTo>
                  <a:pt x="323469" y="0"/>
                </a:moveTo>
                <a:lnTo>
                  <a:pt x="107823" y="0"/>
                </a:lnTo>
                <a:lnTo>
                  <a:pt x="107823" y="305562"/>
                </a:lnTo>
                <a:lnTo>
                  <a:pt x="0" y="305562"/>
                </a:lnTo>
                <a:lnTo>
                  <a:pt x="215645" y="521208"/>
                </a:lnTo>
                <a:lnTo>
                  <a:pt x="431292" y="305562"/>
                </a:lnTo>
                <a:lnTo>
                  <a:pt x="323469" y="305562"/>
                </a:lnTo>
                <a:lnTo>
                  <a:pt x="323469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502818"/>
            <a:ext cx="400748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b="1" spc="-80" dirty="0">
                <a:solidFill>
                  <a:srgbClr val="005392"/>
                </a:solidFill>
                <a:latin typeface="Calibri"/>
                <a:cs typeface="Calibri"/>
              </a:rPr>
              <a:t>Total</a:t>
            </a:r>
            <a:r>
              <a:rPr sz="4000" b="1" spc="-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005392"/>
                </a:solidFill>
                <a:latin typeface="Calibri"/>
                <a:cs typeface="Calibri"/>
              </a:rPr>
              <a:t>payload</a:t>
            </a:r>
            <a:r>
              <a:rPr sz="4000" b="1" spc="-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005392"/>
                </a:solidFill>
                <a:latin typeface="Calibri"/>
                <a:cs typeface="Calibri"/>
              </a:rPr>
              <a:t>mass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13441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220" y="338709"/>
            <a:ext cx="9109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85" dirty="0"/>
              <a:t>Total</a:t>
            </a:r>
            <a:r>
              <a:rPr sz="4000" spc="-5" dirty="0"/>
              <a:t> </a:t>
            </a:r>
            <a:r>
              <a:rPr sz="4000" spc="-30" dirty="0"/>
              <a:t>Payload</a:t>
            </a:r>
            <a:r>
              <a:rPr sz="4000" dirty="0"/>
              <a:t> </a:t>
            </a:r>
            <a:r>
              <a:rPr sz="4000" spc="-5" dirty="0"/>
              <a:t>Mass</a:t>
            </a:r>
            <a:r>
              <a:rPr sz="4000" dirty="0"/>
              <a:t> </a:t>
            </a:r>
            <a:r>
              <a:rPr sz="4000" spc="-15" dirty="0"/>
              <a:t>by</a:t>
            </a:r>
            <a:r>
              <a:rPr sz="4000" dirty="0"/>
              <a:t> </a:t>
            </a:r>
            <a:r>
              <a:rPr sz="4000" spc="-20" dirty="0"/>
              <a:t>Customer</a:t>
            </a:r>
            <a:r>
              <a:rPr sz="4000" spc="5" dirty="0"/>
              <a:t> </a:t>
            </a:r>
            <a:r>
              <a:rPr sz="4000" spc="-10" dirty="0"/>
              <a:t>NASA</a:t>
            </a:r>
            <a:r>
              <a:rPr sz="4000" dirty="0"/>
              <a:t> </a:t>
            </a:r>
            <a:r>
              <a:rPr sz="4000" spc="-20" dirty="0"/>
              <a:t>(CRS)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357022" y="1605483"/>
            <a:ext cx="7176134" cy="1494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libri"/>
                <a:cs typeface="Calibri"/>
              </a:rPr>
              <a:t>SQL</a:t>
            </a:r>
            <a:r>
              <a:rPr sz="3500" b="1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libri"/>
                <a:cs typeface="Calibri"/>
              </a:rPr>
              <a:t>QUERY</a:t>
            </a:r>
            <a:endParaRPr sz="35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555"/>
              </a:spcBef>
            </a:pP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select</a:t>
            </a:r>
            <a:r>
              <a:rPr sz="2000" spc="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40" dirty="0">
                <a:solidFill>
                  <a:srgbClr val="1C1C1C"/>
                </a:solidFill>
                <a:latin typeface="Segoe UI Light"/>
                <a:cs typeface="Segoe UI Light"/>
              </a:rPr>
              <a:t>SUM(PAYLOAD_MASS_KG_)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30" dirty="0">
                <a:solidFill>
                  <a:srgbClr val="1C1C1C"/>
                </a:solidFill>
                <a:latin typeface="Segoe UI Light"/>
                <a:cs typeface="Segoe UI Light"/>
              </a:rPr>
              <a:t>TotalPayloadMass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from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 tblSpaceX </a:t>
            </a:r>
            <a:r>
              <a:rPr sz="2000" spc="-53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where</a:t>
            </a:r>
            <a:r>
              <a:rPr sz="20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Customer</a:t>
            </a:r>
            <a:r>
              <a:rPr sz="2000" spc="-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=</a:t>
            </a:r>
            <a:r>
              <a:rPr sz="20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'NASA</a:t>
            </a:r>
            <a:r>
              <a:rPr sz="2000" spc="-1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20" dirty="0">
                <a:solidFill>
                  <a:srgbClr val="1C1C1C"/>
                </a:solidFill>
                <a:latin typeface="Segoe UI Light"/>
                <a:cs typeface="Segoe UI Light"/>
              </a:rPr>
              <a:t>(CRS)'",'TotalPayloadMass</a:t>
            </a:r>
            <a:endParaRPr sz="2000">
              <a:latin typeface="Segoe UI Light"/>
              <a:cs typeface="Segoe U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96890" y="3967353"/>
            <a:ext cx="548259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EXPLAINATION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Using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function</a:t>
            </a:r>
            <a:r>
              <a:rPr sz="1800" spc="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SUM</a:t>
            </a:r>
            <a:r>
              <a:rPr sz="1800" b="1" i="1" spc="4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summates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total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the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column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i="1" spc="-30" dirty="0">
                <a:solidFill>
                  <a:srgbClr val="1C1C1C"/>
                </a:solidFill>
                <a:latin typeface="Calibri"/>
                <a:cs typeface="Calibri"/>
              </a:rPr>
              <a:t>PAYLOAD_MASS_KG_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532765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WHERE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clause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filters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dataset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to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only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perform </a:t>
            </a:r>
            <a:r>
              <a:rPr sz="1800" spc="-39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calculations</a:t>
            </a:r>
            <a:r>
              <a:rPr sz="1800" spc="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on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Customer</a:t>
            </a:r>
            <a:r>
              <a:rPr sz="1800" b="1" i="1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NASA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(CRS)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30879" y="3534155"/>
            <a:ext cx="429895" cy="521334"/>
          </a:xfrm>
          <a:custGeom>
            <a:avLst/>
            <a:gdLst/>
            <a:ahLst/>
            <a:cxnLst/>
            <a:rect l="l" t="t" r="r" b="b"/>
            <a:pathLst>
              <a:path w="429895" h="521335">
                <a:moveTo>
                  <a:pt x="322325" y="0"/>
                </a:moveTo>
                <a:lnTo>
                  <a:pt x="107442" y="0"/>
                </a:lnTo>
                <a:lnTo>
                  <a:pt x="107442" y="306324"/>
                </a:lnTo>
                <a:lnTo>
                  <a:pt x="0" y="306324"/>
                </a:lnTo>
                <a:lnTo>
                  <a:pt x="214883" y="521208"/>
                </a:lnTo>
                <a:lnTo>
                  <a:pt x="429768" y="306324"/>
                </a:lnTo>
                <a:lnTo>
                  <a:pt x="322325" y="306324"/>
                </a:lnTo>
                <a:lnTo>
                  <a:pt x="32232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4520" y="4328159"/>
            <a:ext cx="3153156" cy="137464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13441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" y="75387"/>
            <a:ext cx="9887585" cy="113538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335"/>
              </a:spcBef>
            </a:pPr>
            <a:r>
              <a:rPr sz="3700" spc="-35" dirty="0"/>
              <a:t>Average</a:t>
            </a:r>
            <a:r>
              <a:rPr sz="3700" spc="-5" dirty="0"/>
              <a:t> </a:t>
            </a:r>
            <a:r>
              <a:rPr sz="3700" spc="-20" dirty="0"/>
              <a:t>Payload</a:t>
            </a:r>
            <a:r>
              <a:rPr sz="3700" spc="-10" dirty="0"/>
              <a:t> </a:t>
            </a:r>
            <a:r>
              <a:rPr sz="3700" dirty="0"/>
              <a:t>Mass</a:t>
            </a:r>
            <a:r>
              <a:rPr sz="3700" spc="-10" dirty="0"/>
              <a:t> carried </a:t>
            </a:r>
            <a:r>
              <a:rPr sz="3700" spc="-5" dirty="0"/>
              <a:t>by</a:t>
            </a:r>
            <a:r>
              <a:rPr sz="3700" spc="-20" dirty="0"/>
              <a:t> </a:t>
            </a:r>
            <a:r>
              <a:rPr sz="3700" spc="-15" dirty="0"/>
              <a:t>booster</a:t>
            </a:r>
            <a:r>
              <a:rPr sz="3700" spc="-20" dirty="0"/>
              <a:t> version</a:t>
            </a:r>
            <a:r>
              <a:rPr sz="3700" spc="-10" dirty="0"/>
              <a:t> F9 </a:t>
            </a:r>
            <a:r>
              <a:rPr sz="3700" spc="-819" dirty="0"/>
              <a:t> </a:t>
            </a:r>
            <a:r>
              <a:rPr sz="3700" spc="-5" dirty="0"/>
              <a:t>v1.1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357022" y="1300458"/>
            <a:ext cx="7517130" cy="165036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500" b="1" dirty="0">
                <a:solidFill>
                  <a:srgbClr val="005392"/>
                </a:solidFill>
                <a:latin typeface="Calibri"/>
                <a:cs typeface="Calibri"/>
              </a:rPr>
              <a:t>SQL</a:t>
            </a:r>
            <a:r>
              <a:rPr sz="3500" b="1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libri"/>
                <a:cs typeface="Calibri"/>
              </a:rPr>
              <a:t>QUERY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select</a:t>
            </a:r>
            <a:r>
              <a:rPr sz="2000" spc="2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50" dirty="0">
                <a:solidFill>
                  <a:srgbClr val="1C1C1C"/>
                </a:solidFill>
                <a:latin typeface="Segoe UI Light"/>
                <a:cs typeface="Segoe UI Light"/>
              </a:rPr>
              <a:t>AVG(PAYLOAD_MASS_KG_)</a:t>
            </a:r>
            <a:r>
              <a:rPr sz="2000" spc="-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AveragePayloadMass</a:t>
            </a:r>
            <a:r>
              <a:rPr sz="2000" spc="-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from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tblSpaceX</a:t>
            </a:r>
            <a:endParaRPr sz="20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where</a:t>
            </a:r>
            <a:r>
              <a:rPr sz="20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15" dirty="0">
                <a:solidFill>
                  <a:srgbClr val="1C1C1C"/>
                </a:solidFill>
                <a:latin typeface="Segoe UI Light"/>
                <a:cs typeface="Segoe UI Light"/>
              </a:rPr>
              <a:t>Booster_Version</a:t>
            </a: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=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'F9</a:t>
            </a:r>
            <a:r>
              <a:rPr sz="2000" spc="-2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v1.1'</a:t>
            </a:r>
            <a:endParaRPr sz="2000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96890" y="3967353"/>
            <a:ext cx="563181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EXPLAINATION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Using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function</a:t>
            </a:r>
            <a:r>
              <a:rPr sz="1800" spc="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0" dirty="0">
                <a:solidFill>
                  <a:srgbClr val="1C1C1C"/>
                </a:solidFill>
                <a:latin typeface="Calibri"/>
                <a:cs typeface="Calibri"/>
              </a:rPr>
              <a:t>AVG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works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out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average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column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i="1" spc="-30" dirty="0">
                <a:solidFill>
                  <a:srgbClr val="1C1C1C"/>
                </a:solidFill>
                <a:latin typeface="Calibri"/>
                <a:cs typeface="Calibri"/>
              </a:rPr>
              <a:t>PAYLOAD_MASS_KG_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681990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WHERE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clause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filters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dataset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to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only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perform </a:t>
            </a:r>
            <a:r>
              <a:rPr sz="1800" spc="-39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calculations</a:t>
            </a:r>
            <a:r>
              <a:rPr sz="1800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on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Booster_version</a:t>
            </a:r>
            <a:r>
              <a:rPr sz="1800" b="1" i="1" spc="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F9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 v1.1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30879" y="3534155"/>
            <a:ext cx="429895" cy="521334"/>
          </a:xfrm>
          <a:custGeom>
            <a:avLst/>
            <a:gdLst/>
            <a:ahLst/>
            <a:cxnLst/>
            <a:rect l="l" t="t" r="r" b="b"/>
            <a:pathLst>
              <a:path w="429895" h="521335">
                <a:moveTo>
                  <a:pt x="322325" y="0"/>
                </a:moveTo>
                <a:lnTo>
                  <a:pt x="107442" y="0"/>
                </a:lnTo>
                <a:lnTo>
                  <a:pt x="107442" y="306324"/>
                </a:lnTo>
                <a:lnTo>
                  <a:pt x="0" y="306324"/>
                </a:lnTo>
                <a:lnTo>
                  <a:pt x="214883" y="521208"/>
                </a:lnTo>
                <a:lnTo>
                  <a:pt x="429768" y="306324"/>
                </a:lnTo>
                <a:lnTo>
                  <a:pt x="322325" y="306324"/>
                </a:lnTo>
                <a:lnTo>
                  <a:pt x="32232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9260" y="4273296"/>
            <a:ext cx="3485388" cy="129387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502818"/>
            <a:ext cx="750824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b="1" spc="-20" dirty="0">
                <a:solidFill>
                  <a:srgbClr val="005392"/>
                </a:solidFill>
                <a:latin typeface="Calibri"/>
                <a:cs typeface="Calibri"/>
              </a:rPr>
              <a:t>First</a:t>
            </a:r>
            <a:r>
              <a:rPr sz="4000" b="1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005392"/>
                </a:solidFill>
                <a:latin typeface="Calibri"/>
                <a:cs typeface="Calibri"/>
              </a:rPr>
              <a:t>successful</a:t>
            </a:r>
            <a:r>
              <a:rPr sz="4000" b="1" spc="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005392"/>
                </a:solidFill>
                <a:latin typeface="Calibri"/>
                <a:cs typeface="Calibri"/>
              </a:rPr>
              <a:t>ground</a:t>
            </a:r>
            <a:r>
              <a:rPr sz="4000" b="1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005392"/>
                </a:solidFill>
                <a:latin typeface="Calibri"/>
                <a:cs typeface="Calibri"/>
              </a:rPr>
              <a:t>landing</a:t>
            </a:r>
            <a:r>
              <a:rPr sz="4000" b="1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005392"/>
                </a:solidFill>
                <a:latin typeface="Calibri"/>
                <a:cs typeface="Calibri"/>
              </a:rPr>
              <a:t>date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13441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220" y="90932"/>
            <a:ext cx="929005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5" dirty="0">
                <a:solidFill>
                  <a:srgbClr val="D3D3D3"/>
                </a:solidFill>
              </a:rPr>
              <a:t>The </a:t>
            </a:r>
            <a:r>
              <a:rPr sz="3600" spc="-25" dirty="0">
                <a:solidFill>
                  <a:srgbClr val="D3D3D3"/>
                </a:solidFill>
              </a:rPr>
              <a:t>date </a:t>
            </a:r>
            <a:r>
              <a:rPr sz="3600" spc="-10" dirty="0">
                <a:solidFill>
                  <a:srgbClr val="D3D3D3"/>
                </a:solidFill>
              </a:rPr>
              <a:t>where </a:t>
            </a:r>
            <a:r>
              <a:rPr sz="3600" dirty="0">
                <a:solidFill>
                  <a:srgbClr val="D3D3D3"/>
                </a:solidFill>
              </a:rPr>
              <a:t>the </a:t>
            </a:r>
            <a:r>
              <a:rPr sz="3600" spc="-10" dirty="0">
                <a:solidFill>
                  <a:srgbClr val="D3D3D3"/>
                </a:solidFill>
              </a:rPr>
              <a:t>successful </a:t>
            </a:r>
            <a:r>
              <a:rPr sz="3600" spc="-5" dirty="0">
                <a:solidFill>
                  <a:srgbClr val="D3D3D3"/>
                </a:solidFill>
              </a:rPr>
              <a:t>landing </a:t>
            </a:r>
            <a:r>
              <a:rPr sz="3600" spc="-15" dirty="0">
                <a:solidFill>
                  <a:srgbClr val="D3D3D3"/>
                </a:solidFill>
              </a:rPr>
              <a:t>outcome </a:t>
            </a:r>
            <a:r>
              <a:rPr sz="3600" dirty="0">
                <a:solidFill>
                  <a:srgbClr val="D3D3D3"/>
                </a:solidFill>
              </a:rPr>
              <a:t>in </a:t>
            </a:r>
            <a:r>
              <a:rPr sz="3600" spc="-800" dirty="0">
                <a:solidFill>
                  <a:srgbClr val="D3D3D3"/>
                </a:solidFill>
              </a:rPr>
              <a:t> </a:t>
            </a:r>
            <a:r>
              <a:rPr sz="3600" spc="-20" dirty="0">
                <a:solidFill>
                  <a:srgbClr val="D3D3D3"/>
                </a:solidFill>
              </a:rPr>
              <a:t>drone</a:t>
            </a:r>
            <a:r>
              <a:rPr sz="3600" spc="-10" dirty="0">
                <a:solidFill>
                  <a:srgbClr val="D3D3D3"/>
                </a:solidFill>
              </a:rPr>
              <a:t> ship</a:t>
            </a:r>
            <a:r>
              <a:rPr sz="3600" spc="-5" dirty="0">
                <a:solidFill>
                  <a:srgbClr val="D3D3D3"/>
                </a:solidFill>
              </a:rPr>
              <a:t> </a:t>
            </a:r>
            <a:r>
              <a:rPr sz="3600" spc="-15" dirty="0">
                <a:solidFill>
                  <a:srgbClr val="D3D3D3"/>
                </a:solidFill>
              </a:rPr>
              <a:t>was </a:t>
            </a:r>
            <a:r>
              <a:rPr sz="3600" spc="-10" dirty="0">
                <a:solidFill>
                  <a:srgbClr val="D3D3D3"/>
                </a:solidFill>
              </a:rPr>
              <a:t>achieved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372872" y="2563113"/>
            <a:ext cx="93414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select</a:t>
            </a:r>
            <a:r>
              <a:rPr sz="20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MIN(Date)</a:t>
            </a:r>
            <a:r>
              <a:rPr sz="2000" spc="-1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40" dirty="0">
                <a:solidFill>
                  <a:srgbClr val="1C1C1C"/>
                </a:solidFill>
                <a:latin typeface="Segoe UI Light"/>
                <a:cs typeface="Segoe UI Light"/>
              </a:rPr>
              <a:t>SLO</a:t>
            </a:r>
            <a:r>
              <a:rPr sz="2000" spc="1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from</a:t>
            </a:r>
            <a:r>
              <a:rPr sz="2000" spc="-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tblSpaceX</a:t>
            </a:r>
            <a:r>
              <a:rPr sz="20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where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Landing_Outcome</a:t>
            </a:r>
            <a:r>
              <a:rPr sz="2000" spc="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=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”Success </a:t>
            </a: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(drone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ship)”</a:t>
            </a:r>
            <a:endParaRPr sz="2000">
              <a:latin typeface="Segoe UI Light"/>
              <a:cs typeface="Segoe U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7022" y="1605483"/>
            <a:ext cx="211391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libri"/>
                <a:cs typeface="Calibri"/>
              </a:rPr>
              <a:t>SQL</a:t>
            </a:r>
            <a:r>
              <a:rPr sz="3500" b="1" spc="-7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libri"/>
                <a:cs typeface="Calibri"/>
              </a:rPr>
              <a:t>QUERY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75628" y="3631819"/>
            <a:ext cx="553847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EXPLAINATION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Using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function</a:t>
            </a:r>
            <a:r>
              <a:rPr sz="1800" spc="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MIN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works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out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minimum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date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 </a:t>
            </a:r>
            <a:r>
              <a:rPr sz="1800" spc="-39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column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Date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WHERE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clause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filters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dataset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only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perform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calculations</a:t>
            </a:r>
            <a:r>
              <a:rPr sz="1800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on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Landing_Outcome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Success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(drone</a:t>
            </a:r>
            <a:r>
              <a:rPr sz="1800" b="1" i="1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ship)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30879" y="3534155"/>
            <a:ext cx="429895" cy="521334"/>
          </a:xfrm>
          <a:custGeom>
            <a:avLst/>
            <a:gdLst/>
            <a:ahLst/>
            <a:cxnLst/>
            <a:rect l="l" t="t" r="r" b="b"/>
            <a:pathLst>
              <a:path w="429895" h="521335">
                <a:moveTo>
                  <a:pt x="322325" y="0"/>
                </a:moveTo>
                <a:lnTo>
                  <a:pt x="107442" y="0"/>
                </a:lnTo>
                <a:lnTo>
                  <a:pt x="107442" y="306324"/>
                </a:lnTo>
                <a:lnTo>
                  <a:pt x="0" y="306324"/>
                </a:lnTo>
                <a:lnTo>
                  <a:pt x="214883" y="521208"/>
                </a:lnTo>
                <a:lnTo>
                  <a:pt x="429768" y="306324"/>
                </a:lnTo>
                <a:lnTo>
                  <a:pt x="322325" y="306324"/>
                </a:lnTo>
                <a:lnTo>
                  <a:pt x="32232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8368" y="4501896"/>
            <a:ext cx="5145024" cy="67055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24355"/>
            <a:ext cx="12192000" cy="5534025"/>
          </a:xfrm>
          <a:custGeom>
            <a:avLst/>
            <a:gdLst/>
            <a:ahLst/>
            <a:cxnLst/>
            <a:rect l="l" t="t" r="r" b="b"/>
            <a:pathLst>
              <a:path w="12192000" h="5534025">
                <a:moveTo>
                  <a:pt x="12192000" y="0"/>
                </a:moveTo>
                <a:lnTo>
                  <a:pt x="0" y="0"/>
                </a:lnTo>
                <a:lnTo>
                  <a:pt x="0" y="5533644"/>
                </a:lnTo>
                <a:lnTo>
                  <a:pt x="12192000" y="5533644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2915" y="1430699"/>
            <a:ext cx="4504690" cy="4532630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8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800" spc="15" dirty="0">
                <a:solidFill>
                  <a:srgbClr val="FFFFFF"/>
                </a:solidFill>
                <a:latin typeface="Segoe UI Light"/>
                <a:cs typeface="Segoe UI Light"/>
              </a:rPr>
              <a:t>Summary</a:t>
            </a:r>
            <a:r>
              <a:rPr sz="28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Segoe UI Light"/>
                <a:cs typeface="Segoe UI Light"/>
              </a:rPr>
              <a:t>of</a:t>
            </a:r>
            <a:r>
              <a:rPr sz="2800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Segoe UI Light"/>
                <a:cs typeface="Segoe UI Light"/>
              </a:rPr>
              <a:t>methodologies</a:t>
            </a:r>
            <a:endParaRPr sz="2800">
              <a:latin typeface="Segoe UI Light"/>
              <a:cs typeface="Segoe UI Light"/>
            </a:endParaRPr>
          </a:p>
          <a:p>
            <a:pPr marL="355600" indent="-342900">
              <a:lnSpc>
                <a:spcPct val="100000"/>
              </a:lnSpc>
              <a:spcBef>
                <a:spcPts val="730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collection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wrangling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EDA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data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visualization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EDA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Building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interactive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map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with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Folium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Building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Dashboard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 Plotly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Dash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Predictive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(Classification)</a:t>
            </a:r>
            <a:endParaRPr sz="1600">
              <a:latin typeface="Calibri"/>
              <a:cs typeface="Calibri"/>
            </a:endParaRPr>
          </a:p>
          <a:p>
            <a:pPr marL="338455" indent="-326390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338455" algn="l"/>
                <a:tab pos="339090" algn="l"/>
              </a:tabLst>
            </a:pPr>
            <a:r>
              <a:rPr sz="2800" spc="15" dirty="0">
                <a:solidFill>
                  <a:srgbClr val="FFFFFF"/>
                </a:solidFill>
                <a:latin typeface="Segoe UI Light"/>
                <a:cs typeface="Segoe UI Light"/>
              </a:rPr>
              <a:t>Summary</a:t>
            </a:r>
            <a:r>
              <a:rPr sz="2800" spc="-1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Segoe UI Light"/>
                <a:cs typeface="Segoe UI Light"/>
              </a:rPr>
              <a:t>of</a:t>
            </a:r>
            <a:r>
              <a:rPr sz="2800" spc="-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Segoe UI Light"/>
                <a:cs typeface="Segoe UI Light"/>
              </a:rPr>
              <a:t>all</a:t>
            </a:r>
            <a:r>
              <a:rPr sz="2800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egoe UI Light"/>
                <a:cs typeface="Segoe UI Light"/>
              </a:rPr>
              <a:t>results</a:t>
            </a:r>
            <a:endParaRPr sz="2800">
              <a:latin typeface="Segoe UI Light"/>
              <a:cs typeface="Segoe UI Light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Exploratory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Interactive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analytics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demo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in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screenshots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har char="-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Predictive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13441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520" y="301243"/>
            <a:ext cx="40557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/>
              <a:t>Executive</a:t>
            </a:r>
            <a:r>
              <a:rPr sz="4000" spc="-45" dirty="0"/>
              <a:t> </a:t>
            </a:r>
            <a:r>
              <a:rPr sz="4000" dirty="0"/>
              <a:t>Summary</a:t>
            </a:r>
            <a:endParaRPr sz="40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0" y="1581911"/>
            <a:ext cx="4536948" cy="453694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146535" y="6464985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pPr marL="38100">
                <a:lnSpc>
                  <a:spcPts val="1240"/>
                </a:lnSpc>
              </a:pPr>
              <a:t>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13441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" y="90932"/>
            <a:ext cx="994727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1" spc="-5" dirty="0">
                <a:latin typeface="Calibri"/>
                <a:cs typeface="Calibri"/>
              </a:rPr>
              <a:t>Successful</a:t>
            </a:r>
            <a:r>
              <a:rPr sz="3600" b="1" spc="-10" dirty="0">
                <a:latin typeface="Calibri"/>
                <a:cs typeface="Calibri"/>
              </a:rPr>
              <a:t> drone</a:t>
            </a:r>
            <a:r>
              <a:rPr sz="3600" b="1" spc="-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ship</a:t>
            </a:r>
            <a:r>
              <a:rPr sz="3600" b="1" spc="-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landing </a:t>
            </a:r>
            <a:r>
              <a:rPr sz="3600" b="1" spc="-5" dirty="0">
                <a:latin typeface="Calibri"/>
                <a:cs typeface="Calibri"/>
              </a:rPr>
              <a:t>with</a:t>
            </a:r>
            <a:r>
              <a:rPr sz="3600" b="1" spc="-10" dirty="0">
                <a:latin typeface="Calibri"/>
                <a:cs typeface="Calibri"/>
              </a:rPr>
              <a:t> payload</a:t>
            </a:r>
            <a:r>
              <a:rPr sz="3600" b="1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between </a:t>
            </a:r>
            <a:r>
              <a:rPr sz="3600" b="1" spc="-80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4000</a:t>
            </a:r>
            <a:r>
              <a:rPr sz="3600" b="1" spc="-5" dirty="0">
                <a:latin typeface="Calibri"/>
                <a:cs typeface="Calibri"/>
              </a:rPr>
              <a:t> and</a:t>
            </a:r>
            <a:r>
              <a:rPr sz="3600" b="1" dirty="0">
                <a:latin typeface="Calibri"/>
                <a:cs typeface="Calibri"/>
              </a:rPr>
              <a:t> 6000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7022" y="1605483"/>
            <a:ext cx="11577955" cy="45212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libri"/>
                <a:cs typeface="Calibri"/>
              </a:rPr>
              <a:t>SQL</a:t>
            </a:r>
            <a:r>
              <a:rPr sz="3500" b="1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libri"/>
                <a:cs typeface="Calibri"/>
              </a:rPr>
              <a:t>QUERY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35"/>
              </a:spcBef>
            </a:pP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select</a:t>
            </a:r>
            <a:r>
              <a:rPr sz="2000" spc="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15" dirty="0">
                <a:solidFill>
                  <a:srgbClr val="1C1C1C"/>
                </a:solidFill>
                <a:latin typeface="Segoe UI Light"/>
                <a:cs typeface="Segoe UI Light"/>
              </a:rPr>
              <a:t>Booster_Version</a:t>
            </a:r>
            <a:r>
              <a:rPr sz="2000" spc="1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from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 tblSpaceX </a:t>
            </a: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where</a:t>
            </a:r>
            <a:r>
              <a:rPr sz="2000" spc="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Landing_Outcome</a:t>
            </a:r>
            <a:r>
              <a:rPr sz="2000" spc="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= 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'Success</a:t>
            </a:r>
            <a:r>
              <a:rPr sz="2000" spc="2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(ground</a:t>
            </a:r>
            <a:r>
              <a:rPr sz="2000" spc="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pad)’</a:t>
            </a:r>
            <a:endParaRPr sz="20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AND</a:t>
            </a:r>
            <a:r>
              <a:rPr sz="2000" spc="-1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spc="-15" dirty="0">
                <a:solidFill>
                  <a:srgbClr val="1C1C1C"/>
                </a:solidFill>
                <a:latin typeface="Segoe UI Light"/>
                <a:cs typeface="Segoe UI Light"/>
              </a:rPr>
              <a:t>Payload_MASS_KG_</a:t>
            </a:r>
            <a:r>
              <a:rPr sz="2000" spc="-4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&gt;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4000</a:t>
            </a:r>
            <a:r>
              <a:rPr sz="2000" spc="-35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AND </a:t>
            </a:r>
            <a:r>
              <a:rPr sz="2000" spc="-15" dirty="0">
                <a:solidFill>
                  <a:srgbClr val="1C1C1C"/>
                </a:solidFill>
                <a:latin typeface="Segoe UI Light"/>
                <a:cs typeface="Segoe UI Light"/>
              </a:rPr>
              <a:t>Payload_MASS_KG_</a:t>
            </a:r>
            <a:r>
              <a:rPr sz="2000" spc="-40" dirty="0">
                <a:solidFill>
                  <a:srgbClr val="1C1C1C"/>
                </a:solidFill>
                <a:latin typeface="Segoe UI Light"/>
                <a:cs typeface="Segoe UI Light"/>
              </a:rPr>
              <a:t> </a:t>
            </a:r>
            <a:r>
              <a:rPr sz="2000" dirty="0">
                <a:solidFill>
                  <a:srgbClr val="1C1C1C"/>
                </a:solidFill>
                <a:latin typeface="Segoe UI Light"/>
                <a:cs typeface="Segoe UI Light"/>
              </a:rPr>
              <a:t>&lt;</a:t>
            </a:r>
            <a:r>
              <a:rPr sz="2000" spc="-5" dirty="0">
                <a:solidFill>
                  <a:srgbClr val="1C1C1C"/>
                </a:solidFill>
                <a:latin typeface="Segoe UI Light"/>
                <a:cs typeface="Segoe UI Light"/>
              </a:rPr>
              <a:t> 6000</a:t>
            </a:r>
            <a:endParaRPr sz="2000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500">
              <a:latin typeface="Segoe UI Light"/>
              <a:cs typeface="Segoe UI Light"/>
            </a:endParaRPr>
          </a:p>
          <a:p>
            <a:pPr marL="5831205">
              <a:lnSpc>
                <a:spcPct val="100000"/>
              </a:lnSpc>
            </a:pP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EXPLAINATION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5831205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Selecting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only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Booster_Version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583120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WHERE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clause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filters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dataset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Landing_Outcome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  <a:p>
            <a:pPr marL="5831205">
              <a:lnSpc>
                <a:spcPct val="100000"/>
              </a:lnSpc>
            </a:pP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Success</a:t>
            </a:r>
            <a:r>
              <a:rPr sz="1800" b="1" i="1" spc="-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(drone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ship)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5831205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AND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clause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specifies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additional</a:t>
            </a:r>
            <a:r>
              <a:rPr sz="1800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filter</a:t>
            </a:r>
            <a:r>
              <a:rPr sz="1800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conditions</a:t>
            </a:r>
            <a:endParaRPr sz="1800">
              <a:latin typeface="Calibri"/>
              <a:cs typeface="Calibri"/>
            </a:endParaRPr>
          </a:p>
          <a:p>
            <a:pPr marL="5831205">
              <a:lnSpc>
                <a:spcPct val="100000"/>
              </a:lnSpc>
            </a:pP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Payload_MASS_KG_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&gt;</a:t>
            </a:r>
            <a:r>
              <a:rPr sz="1800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4000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Payload_MASS_KG_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&lt;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6000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30879" y="3534155"/>
            <a:ext cx="429895" cy="521334"/>
          </a:xfrm>
          <a:custGeom>
            <a:avLst/>
            <a:gdLst/>
            <a:ahLst/>
            <a:cxnLst/>
            <a:rect l="l" t="t" r="r" b="b"/>
            <a:pathLst>
              <a:path w="429895" h="521335">
                <a:moveTo>
                  <a:pt x="322325" y="0"/>
                </a:moveTo>
                <a:lnTo>
                  <a:pt x="107442" y="0"/>
                </a:lnTo>
                <a:lnTo>
                  <a:pt x="107442" y="306324"/>
                </a:lnTo>
                <a:lnTo>
                  <a:pt x="0" y="306324"/>
                </a:lnTo>
                <a:lnTo>
                  <a:pt x="214883" y="521208"/>
                </a:lnTo>
                <a:lnTo>
                  <a:pt x="429768" y="306324"/>
                </a:lnTo>
                <a:lnTo>
                  <a:pt x="322325" y="306324"/>
                </a:lnTo>
                <a:lnTo>
                  <a:pt x="32232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59" y="4340352"/>
            <a:ext cx="5120640" cy="12039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13441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" y="90932"/>
            <a:ext cx="893953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1" spc="-75" dirty="0">
                <a:latin typeface="Calibri"/>
                <a:cs typeface="Calibri"/>
              </a:rPr>
              <a:t>Total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Number of</a:t>
            </a:r>
            <a:r>
              <a:rPr sz="3600" b="1" spc="-5" dirty="0">
                <a:latin typeface="Calibri"/>
                <a:cs typeface="Calibri"/>
              </a:rPr>
              <a:t> Successful</a:t>
            </a:r>
            <a:r>
              <a:rPr sz="3600" b="1" spc="-1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and</a:t>
            </a:r>
            <a:r>
              <a:rPr sz="3600" b="1" spc="-5" dirty="0">
                <a:latin typeface="Calibri"/>
                <a:cs typeface="Calibri"/>
              </a:rPr>
              <a:t> </a:t>
            </a:r>
            <a:r>
              <a:rPr sz="3600" b="1" spc="-20" dirty="0">
                <a:latin typeface="Calibri"/>
                <a:cs typeface="Calibri"/>
              </a:rPr>
              <a:t>Failure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Mission </a:t>
            </a:r>
            <a:r>
              <a:rPr sz="3600" b="1" spc="-800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Outcomes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7022" y="1605483"/>
            <a:ext cx="11496040" cy="4801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libri"/>
                <a:cs typeface="Calibri"/>
              </a:rPr>
              <a:t>SQL</a:t>
            </a:r>
            <a:r>
              <a:rPr sz="3500" b="1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libri"/>
                <a:cs typeface="Calibri"/>
              </a:rPr>
              <a:t>QUERY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SELECT(SELECT</a:t>
            </a:r>
            <a:r>
              <a:rPr sz="2000" spc="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Count(Mission_Outcome)</a:t>
            </a:r>
            <a:r>
              <a:rPr sz="2000" spc="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from</a:t>
            </a:r>
            <a:r>
              <a:rPr sz="2000" spc="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tblSpaceX</a:t>
            </a:r>
            <a:r>
              <a:rPr sz="2000" spc="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where</a:t>
            </a:r>
            <a:r>
              <a:rPr sz="2000" spc="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Mission_Outcome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LIKE</a:t>
            </a:r>
            <a:r>
              <a:rPr sz="2000" spc="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'%Success%’)</a:t>
            </a:r>
            <a:r>
              <a:rPr sz="2000" spc="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as</a:t>
            </a:r>
            <a:r>
              <a:rPr sz="2000" spc="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Successful_Mission_Outcomes,</a:t>
            </a:r>
            <a:endParaRPr sz="2000">
              <a:latin typeface="Consolas"/>
              <a:cs typeface="Consolas"/>
            </a:endParaRPr>
          </a:p>
          <a:p>
            <a:pPr marL="12700" marR="2117090">
              <a:lnSpc>
                <a:spcPct val="100000"/>
              </a:lnSpc>
            </a:pP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(SELECT</a:t>
            </a:r>
            <a:r>
              <a:rPr sz="20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Count(Mission_Outcome)</a:t>
            </a:r>
            <a:r>
              <a:rPr sz="2000" spc="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from</a:t>
            </a:r>
            <a:r>
              <a:rPr sz="2000" spc="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tblSpaceX</a:t>
            </a:r>
            <a:r>
              <a:rPr sz="2000" spc="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where</a:t>
            </a:r>
            <a:r>
              <a:rPr sz="2000" spc="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Mission_Outcome </a:t>
            </a:r>
            <a:r>
              <a:rPr sz="2000" spc="-108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LIKE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'</a:t>
            </a:r>
            <a:r>
              <a:rPr sz="2000" dirty="0">
                <a:solidFill>
                  <a:srgbClr val="559CD5"/>
                </a:solidFill>
                <a:latin typeface="Consolas"/>
                <a:cs typeface="Consolas"/>
              </a:rPr>
              <a:t>%F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ailure%’) as</a:t>
            </a:r>
            <a:r>
              <a:rPr sz="2000" spc="-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Failure_Mission_Coutcomes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Consolas"/>
              <a:cs typeface="Consolas"/>
            </a:endParaRPr>
          </a:p>
          <a:p>
            <a:pPr marL="5831205">
              <a:lnSpc>
                <a:spcPct val="100000"/>
              </a:lnSpc>
            </a:pP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EXPLAINATION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5831205" marR="508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much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harder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query I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must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45" dirty="0">
                <a:solidFill>
                  <a:srgbClr val="1C1C1C"/>
                </a:solidFill>
                <a:latin typeface="Calibri"/>
                <a:cs typeface="Calibri"/>
              </a:rPr>
              <a:t>say,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we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used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subqueries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here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to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produce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results.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LIKE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‘%foo%’</a:t>
            </a:r>
            <a:r>
              <a:rPr sz="1800" b="1" i="1" spc="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wildcard</a:t>
            </a:r>
            <a:r>
              <a:rPr sz="1800" spc="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shows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that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in </a:t>
            </a:r>
            <a:r>
              <a:rPr sz="1800" spc="-39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record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foo</a:t>
            </a:r>
            <a:r>
              <a:rPr sz="1800" b="1" i="1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phrase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in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any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part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string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 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records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for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example.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 marL="5831205" marR="2956560">
              <a:lnSpc>
                <a:spcPct val="100000"/>
              </a:lnSpc>
            </a:pPr>
            <a:r>
              <a:rPr sz="1400" dirty="0">
                <a:solidFill>
                  <a:srgbClr val="1C1C1C"/>
                </a:solidFill>
                <a:latin typeface="Calibri"/>
                <a:cs typeface="Calibri"/>
              </a:rPr>
              <a:t>PHRASE </a:t>
            </a:r>
            <a:r>
              <a:rPr sz="1400" spc="-10" dirty="0">
                <a:solidFill>
                  <a:srgbClr val="1C1C1C"/>
                </a:solidFill>
                <a:latin typeface="Calibri"/>
                <a:cs typeface="Calibri"/>
              </a:rPr>
              <a:t>“(Drone </a:t>
            </a:r>
            <a:r>
              <a:rPr sz="1400" spc="-5" dirty="0">
                <a:solidFill>
                  <a:srgbClr val="1C1C1C"/>
                </a:solidFill>
                <a:latin typeface="Calibri"/>
                <a:cs typeface="Calibri"/>
              </a:rPr>
              <a:t>Ship was </a:t>
            </a:r>
            <a:r>
              <a:rPr sz="1400" dirty="0">
                <a:solidFill>
                  <a:srgbClr val="1C1C1C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1C1C1C"/>
                </a:solidFill>
                <a:latin typeface="Calibri"/>
                <a:cs typeface="Calibri"/>
              </a:rPr>
              <a:t>Success)” </a:t>
            </a:r>
            <a:r>
              <a:rPr sz="1400" spc="-30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1C1C1C"/>
                </a:solidFill>
                <a:latin typeface="Calibri"/>
                <a:cs typeface="Calibri"/>
              </a:rPr>
              <a:t>LIKE</a:t>
            </a:r>
            <a:r>
              <a:rPr sz="1400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1C1C1C"/>
                </a:solidFill>
                <a:latin typeface="Calibri"/>
                <a:cs typeface="Calibri"/>
              </a:rPr>
              <a:t>‘%Success%’</a:t>
            </a:r>
            <a:endParaRPr sz="1400">
              <a:latin typeface="Calibri"/>
              <a:cs typeface="Calibri"/>
            </a:endParaRPr>
          </a:p>
          <a:p>
            <a:pPr marL="5831205">
              <a:lnSpc>
                <a:spcPct val="100000"/>
              </a:lnSpc>
            </a:pPr>
            <a:r>
              <a:rPr sz="1400" spc="-25" dirty="0">
                <a:solidFill>
                  <a:srgbClr val="1C1C1C"/>
                </a:solidFill>
                <a:latin typeface="Calibri"/>
                <a:cs typeface="Calibri"/>
              </a:rPr>
              <a:t>Word</a:t>
            </a:r>
            <a:r>
              <a:rPr sz="14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1C1C1C"/>
                </a:solidFill>
                <a:latin typeface="Calibri"/>
                <a:cs typeface="Calibri"/>
              </a:rPr>
              <a:t>‘Success’</a:t>
            </a:r>
            <a:r>
              <a:rPr sz="1400" dirty="0">
                <a:solidFill>
                  <a:srgbClr val="1C1C1C"/>
                </a:solidFill>
                <a:latin typeface="Calibri"/>
                <a:cs typeface="Calibri"/>
              </a:rPr>
              <a:t> is</a:t>
            </a:r>
            <a:r>
              <a:rPr sz="14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1C1C1C"/>
                </a:solidFill>
                <a:latin typeface="Calibri"/>
                <a:cs typeface="Calibri"/>
              </a:rPr>
              <a:t>in </a:t>
            </a:r>
            <a:r>
              <a:rPr sz="1400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1C1C1C"/>
                </a:solidFill>
                <a:latin typeface="Calibri"/>
                <a:cs typeface="Calibri"/>
              </a:rPr>
              <a:t>phrase</a:t>
            </a:r>
            <a:r>
              <a:rPr sz="14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1C1C1C"/>
                </a:solidFill>
                <a:latin typeface="Calibri"/>
                <a:cs typeface="Calibri"/>
              </a:rPr>
              <a:t>filter </a:t>
            </a:r>
            <a:r>
              <a:rPr sz="1400" dirty="0">
                <a:solidFill>
                  <a:srgbClr val="1C1C1C"/>
                </a:solidFill>
                <a:latin typeface="Calibri"/>
                <a:cs typeface="Calibri"/>
              </a:rPr>
              <a:t>will</a:t>
            </a:r>
            <a:r>
              <a:rPr sz="14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1C1C1C"/>
                </a:solidFill>
                <a:latin typeface="Calibri"/>
                <a:cs typeface="Calibri"/>
              </a:rPr>
              <a:t>include</a:t>
            </a:r>
            <a:r>
              <a:rPr sz="14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1C1C1C"/>
                </a:solidFill>
                <a:latin typeface="Calibri"/>
                <a:cs typeface="Calibri"/>
              </a:rPr>
              <a:t>it</a:t>
            </a:r>
            <a:r>
              <a:rPr sz="14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4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1C1C1C"/>
                </a:solidFill>
                <a:latin typeface="Calibri"/>
                <a:cs typeface="Calibri"/>
              </a:rPr>
              <a:t>dataset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56916" y="3881628"/>
            <a:ext cx="429895" cy="521334"/>
          </a:xfrm>
          <a:custGeom>
            <a:avLst/>
            <a:gdLst/>
            <a:ahLst/>
            <a:cxnLst/>
            <a:rect l="l" t="t" r="r" b="b"/>
            <a:pathLst>
              <a:path w="429894" h="521335">
                <a:moveTo>
                  <a:pt x="322325" y="0"/>
                </a:moveTo>
                <a:lnTo>
                  <a:pt x="107441" y="0"/>
                </a:lnTo>
                <a:lnTo>
                  <a:pt x="107441" y="306324"/>
                </a:lnTo>
                <a:lnTo>
                  <a:pt x="0" y="306324"/>
                </a:lnTo>
                <a:lnTo>
                  <a:pt x="214883" y="521208"/>
                </a:lnTo>
                <a:lnTo>
                  <a:pt x="429767" y="306324"/>
                </a:lnTo>
                <a:lnTo>
                  <a:pt x="322325" y="306324"/>
                </a:lnTo>
                <a:lnTo>
                  <a:pt x="32232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524" y="4649723"/>
            <a:ext cx="5577840" cy="76809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13441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" y="301243"/>
            <a:ext cx="74148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5" dirty="0">
                <a:latin typeface="Calibri"/>
                <a:cs typeface="Calibri"/>
              </a:rPr>
              <a:t>Boosters</a:t>
            </a:r>
            <a:r>
              <a:rPr sz="4000" b="1" spc="-5" dirty="0">
                <a:latin typeface="Calibri"/>
                <a:cs typeface="Calibri"/>
              </a:rPr>
              <a:t> carried</a:t>
            </a:r>
            <a:r>
              <a:rPr sz="4000" b="1" spc="15" dirty="0">
                <a:latin typeface="Calibri"/>
                <a:cs typeface="Calibri"/>
              </a:rPr>
              <a:t> </a:t>
            </a:r>
            <a:r>
              <a:rPr sz="4000" spc="-15" dirty="0"/>
              <a:t>maximum</a:t>
            </a:r>
            <a:r>
              <a:rPr sz="4000" spc="15" dirty="0"/>
              <a:t> </a:t>
            </a:r>
            <a:r>
              <a:rPr sz="4000" b="1" spc="-15" dirty="0">
                <a:latin typeface="Calibri"/>
                <a:cs typeface="Calibri"/>
              </a:rPr>
              <a:t>payload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0141" y="1605483"/>
            <a:ext cx="6875145" cy="4336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libri"/>
                <a:cs typeface="Calibri"/>
              </a:rPr>
              <a:t>SQL</a:t>
            </a:r>
            <a:r>
              <a:rPr sz="3500" b="1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libri"/>
                <a:cs typeface="Calibri"/>
              </a:rPr>
              <a:t>QUERY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55"/>
              </a:spcBef>
            </a:pP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SELECT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DISTINCT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 Booster_Version,</a:t>
            </a:r>
            <a:r>
              <a:rPr sz="2000" spc="-3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MAX(PAYLOAD_MASS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_KG_)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AS</a:t>
            </a:r>
            <a:r>
              <a:rPr sz="20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[Maximum</a:t>
            </a:r>
            <a:r>
              <a:rPr sz="20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Payload 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Mass]</a:t>
            </a:r>
            <a:endParaRPr sz="2000">
              <a:latin typeface="Consolas"/>
              <a:cs typeface="Consolas"/>
            </a:endParaRPr>
          </a:p>
          <a:p>
            <a:pPr marL="12700" marR="1404620">
              <a:lnSpc>
                <a:spcPct val="100000"/>
              </a:lnSpc>
            </a:pP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FROM</a:t>
            </a:r>
            <a:r>
              <a:rPr sz="20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tblSpaceX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 GROUP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BY</a:t>
            </a:r>
            <a:r>
              <a:rPr sz="2000" spc="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Booster_Version </a:t>
            </a:r>
            <a:r>
              <a:rPr sz="2000" spc="-108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ORDER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 BY</a:t>
            </a:r>
            <a:r>
              <a:rPr sz="20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[Maximum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Payload 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Mass]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DESC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50">
              <a:latin typeface="Consolas"/>
              <a:cs typeface="Consolas"/>
            </a:endParaRPr>
          </a:p>
          <a:p>
            <a:pPr marL="49530">
              <a:lnSpc>
                <a:spcPct val="100000"/>
              </a:lnSpc>
            </a:pP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EXPLAINATION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49530" marR="1205230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Using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word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DISTINCT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means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that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it will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only </a:t>
            </a:r>
            <a:r>
              <a:rPr sz="1800" spc="-39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show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Unique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values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in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Booster_Version</a:t>
            </a:r>
            <a:r>
              <a:rPr sz="1800" b="1" i="1" spc="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column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from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tblSpaceX</a:t>
            </a:r>
            <a:endParaRPr sz="1800">
              <a:latin typeface="Calibri"/>
              <a:cs typeface="Calibri"/>
            </a:endParaRPr>
          </a:p>
          <a:p>
            <a:pPr marL="49530">
              <a:lnSpc>
                <a:spcPct val="100000"/>
              </a:lnSpc>
              <a:spcBef>
                <a:spcPts val="5"/>
              </a:spcBef>
            </a:pP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GROUP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35" dirty="0">
                <a:solidFill>
                  <a:srgbClr val="1C1C1C"/>
                </a:solidFill>
                <a:latin typeface="Calibri"/>
                <a:cs typeface="Calibri"/>
              </a:rPr>
              <a:t>BY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puts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list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order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set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certain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condition.</a:t>
            </a:r>
            <a:endParaRPr sz="1800">
              <a:latin typeface="Calibri"/>
              <a:cs typeface="Calibri"/>
            </a:endParaRPr>
          </a:p>
          <a:p>
            <a:pPr marL="49530">
              <a:lnSpc>
                <a:spcPct val="100000"/>
              </a:lnSpc>
            </a:pP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DESC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means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its arranging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dataset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into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descending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order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71231" y="1783079"/>
            <a:ext cx="3977639" cy="438759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938392" y="3239135"/>
            <a:ext cx="1253490" cy="1083945"/>
          </a:xfrm>
          <a:custGeom>
            <a:avLst/>
            <a:gdLst/>
            <a:ahLst/>
            <a:cxnLst/>
            <a:rect l="l" t="t" r="r" b="b"/>
            <a:pathLst>
              <a:path w="1253490" h="1083945">
                <a:moveTo>
                  <a:pt x="136271" y="0"/>
                </a:moveTo>
                <a:lnTo>
                  <a:pt x="0" y="166497"/>
                </a:lnTo>
                <a:lnTo>
                  <a:pt x="1018539" y="1000632"/>
                </a:lnTo>
                <a:lnTo>
                  <a:pt x="950467" y="1083817"/>
                </a:lnTo>
                <a:lnTo>
                  <a:pt x="1253109" y="1053591"/>
                </a:lnTo>
                <a:lnTo>
                  <a:pt x="1223010" y="750951"/>
                </a:lnTo>
                <a:lnTo>
                  <a:pt x="1154811" y="834135"/>
                </a:lnTo>
                <a:lnTo>
                  <a:pt x="136271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502818"/>
            <a:ext cx="423608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b="1" spc="-5" dirty="0">
                <a:solidFill>
                  <a:srgbClr val="005392"/>
                </a:solidFill>
                <a:latin typeface="Calibri"/>
                <a:cs typeface="Calibri"/>
              </a:rPr>
              <a:t>2015 launch</a:t>
            </a:r>
            <a:r>
              <a:rPr sz="4000" b="1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005392"/>
                </a:solidFill>
                <a:latin typeface="Calibri"/>
                <a:cs typeface="Calibri"/>
              </a:rPr>
              <a:t>records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6288" y="1655064"/>
            <a:ext cx="5074920" cy="46390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13441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220" y="301243"/>
            <a:ext cx="44488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latin typeface="Calibri"/>
                <a:cs typeface="Calibri"/>
              </a:rPr>
              <a:t>2017</a:t>
            </a:r>
            <a:r>
              <a:rPr sz="4000" b="1" spc="-35" dirty="0">
                <a:latin typeface="Calibri"/>
                <a:cs typeface="Calibri"/>
              </a:rPr>
              <a:t> </a:t>
            </a:r>
            <a:r>
              <a:rPr sz="4000" b="1" spc="-5" dirty="0">
                <a:latin typeface="Calibri"/>
                <a:cs typeface="Calibri"/>
              </a:rPr>
              <a:t>Launch</a:t>
            </a:r>
            <a:r>
              <a:rPr sz="4000" b="1" spc="-25" dirty="0">
                <a:latin typeface="Calibri"/>
                <a:cs typeface="Calibri"/>
              </a:rPr>
              <a:t> </a:t>
            </a:r>
            <a:r>
              <a:rPr sz="4000" b="1" spc="-20" dirty="0">
                <a:latin typeface="Calibri"/>
                <a:cs typeface="Calibri"/>
              </a:rPr>
              <a:t>Records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7022" y="1605483"/>
            <a:ext cx="6002655" cy="46970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libri"/>
                <a:cs typeface="Calibri"/>
              </a:rPr>
              <a:t>SQL</a:t>
            </a:r>
            <a:r>
              <a:rPr sz="3500" b="1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libri"/>
                <a:cs typeface="Calibri"/>
              </a:rPr>
              <a:t>QUERY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45"/>
              </a:spcBef>
            </a:pP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SELECT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5392"/>
                </a:solidFill>
                <a:latin typeface="Calibri"/>
                <a:cs typeface="Calibri"/>
              </a:rPr>
              <a:t>DATENAME(month,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5392"/>
                </a:solidFill>
                <a:latin typeface="Calibri"/>
                <a:cs typeface="Calibri"/>
              </a:rPr>
              <a:t>DATEADD(month,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MONTH(CONVERT(date,</a:t>
            </a:r>
            <a:r>
              <a:rPr sz="1800" spc="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Date,</a:t>
            </a:r>
            <a:r>
              <a:rPr sz="1800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105)),</a:t>
            </a:r>
            <a:r>
              <a:rPr sz="1800" spc="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0)</a:t>
            </a:r>
            <a:r>
              <a:rPr sz="1800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-</a:t>
            </a:r>
            <a:r>
              <a:rPr sz="1800" spc="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1)</a:t>
            </a:r>
            <a:r>
              <a:rPr sz="1800" spc="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AS</a:t>
            </a:r>
            <a:r>
              <a:rPr sz="1800" spc="-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Month,</a:t>
            </a:r>
            <a:endParaRPr sz="1800">
              <a:latin typeface="Calibri"/>
              <a:cs typeface="Calibri"/>
            </a:endParaRPr>
          </a:p>
          <a:p>
            <a:pPr marL="12700" marR="1417955">
              <a:lnSpc>
                <a:spcPct val="100000"/>
              </a:lnSpc>
              <a:tabLst>
                <a:tab pos="845185" algn="l"/>
              </a:tabLst>
            </a:pPr>
            <a:r>
              <a:rPr sz="1800" spc="-15" dirty="0">
                <a:solidFill>
                  <a:srgbClr val="005392"/>
                </a:solidFill>
                <a:latin typeface="Calibri"/>
                <a:cs typeface="Calibri"/>
              </a:rPr>
              <a:t>Booster_Version,</a:t>
            </a:r>
            <a:r>
              <a:rPr sz="1800" spc="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Launch_Site,</a:t>
            </a:r>
            <a:r>
              <a:rPr sz="1800" spc="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Landing_Outcome </a:t>
            </a:r>
            <a:r>
              <a:rPr sz="1800" spc="-39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FROM	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tblSpaceX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WHERE</a:t>
            </a:r>
            <a:r>
              <a:rPr sz="1800" spc="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(Landing_Outcome</a:t>
            </a:r>
            <a:r>
              <a:rPr sz="1800" spc="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LIKE</a:t>
            </a:r>
            <a:r>
              <a:rPr sz="1800" spc="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N'%Success%')</a:t>
            </a:r>
            <a:r>
              <a:rPr sz="1800" spc="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(YEAR(CONVERT(date,</a:t>
            </a:r>
            <a:r>
              <a:rPr sz="1800" spc="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Date,</a:t>
            </a:r>
            <a:r>
              <a:rPr sz="1800" spc="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105))</a:t>
            </a:r>
            <a:r>
              <a:rPr sz="1800" spc="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'2017')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EXPLAINATION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much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more</a:t>
            </a:r>
            <a:r>
              <a:rPr sz="1800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complex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as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I had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C1C1C"/>
                </a:solidFill>
                <a:latin typeface="Calibri"/>
                <a:cs typeface="Calibri"/>
              </a:rPr>
              <a:t>my</a:t>
            </a:r>
            <a:r>
              <a:rPr sz="1800" spc="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Date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fields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in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SQL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Server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stored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as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NVARCHAR</a:t>
            </a:r>
            <a:r>
              <a:rPr sz="1800" b="1" i="1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MONTH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function</a:t>
            </a:r>
            <a:r>
              <a:rPr sz="1800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returns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name </a:t>
            </a:r>
            <a:r>
              <a:rPr sz="1800" spc="-39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month.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function</a:t>
            </a:r>
            <a:r>
              <a:rPr sz="1800" spc="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CONVERT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converts 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NVARCHAR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18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Date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WHERE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clause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filters</a:t>
            </a:r>
            <a:r>
              <a:rPr sz="1800" spc="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40" dirty="0">
                <a:solidFill>
                  <a:srgbClr val="1C1C1C"/>
                </a:solidFill>
                <a:latin typeface="Calibri"/>
                <a:cs typeface="Calibri"/>
              </a:rPr>
              <a:t>Year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to 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be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2017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64123" y="3246120"/>
            <a:ext cx="1010919" cy="431800"/>
          </a:xfrm>
          <a:custGeom>
            <a:avLst/>
            <a:gdLst/>
            <a:ahLst/>
            <a:cxnLst/>
            <a:rect l="l" t="t" r="r" b="b"/>
            <a:pathLst>
              <a:path w="1010920" h="431800">
                <a:moveTo>
                  <a:pt x="794765" y="0"/>
                </a:moveTo>
                <a:lnTo>
                  <a:pt x="794765" y="107822"/>
                </a:lnTo>
                <a:lnTo>
                  <a:pt x="0" y="107822"/>
                </a:lnTo>
                <a:lnTo>
                  <a:pt x="0" y="323468"/>
                </a:lnTo>
                <a:lnTo>
                  <a:pt x="794765" y="323468"/>
                </a:lnTo>
                <a:lnTo>
                  <a:pt x="794765" y="431291"/>
                </a:lnTo>
                <a:lnTo>
                  <a:pt x="1010411" y="215645"/>
                </a:lnTo>
                <a:lnTo>
                  <a:pt x="794765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13441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" y="26923"/>
            <a:ext cx="944118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4000" b="1" spc="-5" dirty="0">
                <a:latin typeface="Calibri"/>
                <a:cs typeface="Calibri"/>
              </a:rPr>
              <a:t>Rank</a:t>
            </a:r>
            <a:r>
              <a:rPr sz="4000" b="1" spc="-10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success</a:t>
            </a:r>
            <a:r>
              <a:rPr sz="4000" b="1" spc="-5" dirty="0">
                <a:latin typeface="Calibri"/>
                <a:cs typeface="Calibri"/>
              </a:rPr>
              <a:t> </a:t>
            </a:r>
            <a:r>
              <a:rPr sz="4000" b="1" spc="-10" dirty="0">
                <a:latin typeface="Calibri"/>
                <a:cs typeface="Calibri"/>
              </a:rPr>
              <a:t>count</a:t>
            </a:r>
            <a:r>
              <a:rPr sz="4000" b="1" spc="-5" dirty="0">
                <a:latin typeface="Calibri"/>
                <a:cs typeface="Calibri"/>
              </a:rPr>
              <a:t> </a:t>
            </a:r>
            <a:r>
              <a:rPr sz="4000" b="1" spc="-15" dirty="0">
                <a:latin typeface="Calibri"/>
                <a:cs typeface="Calibri"/>
              </a:rPr>
              <a:t>between</a:t>
            </a:r>
            <a:r>
              <a:rPr sz="4000" b="1" dirty="0">
                <a:latin typeface="Calibri"/>
                <a:cs typeface="Calibri"/>
              </a:rPr>
              <a:t> </a:t>
            </a:r>
            <a:r>
              <a:rPr sz="4000" b="1" spc="-5" dirty="0">
                <a:latin typeface="Calibri"/>
                <a:cs typeface="Calibri"/>
              </a:rPr>
              <a:t>2010-06-04</a:t>
            </a:r>
            <a:r>
              <a:rPr sz="4000" b="1" dirty="0">
                <a:latin typeface="Calibri"/>
                <a:cs typeface="Calibri"/>
              </a:rPr>
              <a:t> </a:t>
            </a:r>
            <a:r>
              <a:rPr sz="4000" b="1" spc="-10" dirty="0">
                <a:latin typeface="Calibri"/>
                <a:cs typeface="Calibri"/>
              </a:rPr>
              <a:t>and </a:t>
            </a:r>
            <a:r>
              <a:rPr sz="4000" b="1" spc="-890" dirty="0">
                <a:latin typeface="Calibri"/>
                <a:cs typeface="Calibri"/>
              </a:rPr>
              <a:t> </a:t>
            </a:r>
            <a:r>
              <a:rPr sz="4000" b="1" spc="-5" dirty="0">
                <a:latin typeface="Calibri"/>
                <a:cs typeface="Calibri"/>
              </a:rPr>
              <a:t>2017-03-20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424" y="1824608"/>
            <a:ext cx="4339590" cy="4650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005392"/>
                </a:solidFill>
                <a:latin typeface="Calibri"/>
                <a:cs typeface="Calibri"/>
              </a:rPr>
              <a:t>SQL</a:t>
            </a:r>
            <a:r>
              <a:rPr sz="3500" b="1" spc="-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500" b="1" spc="-20" dirty="0">
                <a:solidFill>
                  <a:srgbClr val="005392"/>
                </a:solidFill>
                <a:latin typeface="Calibri"/>
                <a:cs typeface="Calibri"/>
              </a:rPr>
              <a:t>QUERY</a:t>
            </a:r>
            <a:endParaRPr sz="3500">
              <a:latin typeface="Calibri"/>
              <a:cs typeface="Calibri"/>
            </a:endParaRPr>
          </a:p>
          <a:p>
            <a:pPr marL="58419">
              <a:lnSpc>
                <a:spcPct val="100000"/>
              </a:lnSpc>
              <a:spcBef>
                <a:spcPts val="1845"/>
              </a:spcBef>
            </a:pP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SELECT</a:t>
            </a:r>
            <a:r>
              <a:rPr sz="1800" spc="-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COUNT(Landing_Outcome)</a:t>
            </a:r>
            <a:endParaRPr sz="1800">
              <a:latin typeface="Calibri"/>
              <a:cs typeface="Calibri"/>
            </a:endParaRPr>
          </a:p>
          <a:p>
            <a:pPr marL="58419">
              <a:lnSpc>
                <a:spcPct val="100000"/>
              </a:lnSpc>
              <a:tabLst>
                <a:tab pos="891540" algn="l"/>
              </a:tabLst>
            </a:pP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FROM	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tblSpaceX</a:t>
            </a:r>
            <a:endParaRPr sz="1800">
              <a:latin typeface="Calibri"/>
              <a:cs typeface="Calibri"/>
            </a:endParaRPr>
          </a:p>
          <a:p>
            <a:pPr marL="58419">
              <a:lnSpc>
                <a:spcPct val="100000"/>
              </a:lnSpc>
            </a:pP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WHERE</a:t>
            </a:r>
            <a:r>
              <a:rPr sz="1800" spc="4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(Landing_Outcome</a:t>
            </a:r>
            <a:r>
              <a:rPr sz="1800" spc="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LIKE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'%Success%’)</a:t>
            </a:r>
            <a:endParaRPr sz="1800">
              <a:latin typeface="Calibri"/>
              <a:cs typeface="Calibri"/>
            </a:endParaRPr>
          </a:p>
          <a:p>
            <a:pPr marL="58419" marR="1830705">
              <a:lnSpc>
                <a:spcPct val="100000"/>
              </a:lnSpc>
            </a:pP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r>
              <a:rPr sz="1800" spc="-15" dirty="0">
                <a:solidFill>
                  <a:srgbClr val="005392"/>
                </a:solidFill>
                <a:latin typeface="Calibri"/>
                <a:cs typeface="Calibri"/>
              </a:rPr>
              <a:t> (Date</a:t>
            </a:r>
            <a:r>
              <a:rPr sz="1800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&gt;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 '04-06-2010’) </a:t>
            </a:r>
            <a:r>
              <a:rPr sz="1800" spc="-39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r>
              <a:rPr sz="1800" spc="-15" dirty="0">
                <a:solidFill>
                  <a:srgbClr val="005392"/>
                </a:solidFill>
                <a:latin typeface="Calibri"/>
                <a:cs typeface="Calibri"/>
              </a:rPr>
              <a:t> (Date</a:t>
            </a:r>
            <a:r>
              <a:rPr sz="1800" spc="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&lt; 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'20-03-2017')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QUERY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EXPLAINATION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Function</a:t>
            </a:r>
            <a:r>
              <a:rPr sz="1800" spc="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COUNT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counts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records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C1C1C"/>
                </a:solidFill>
                <a:latin typeface="Calibri"/>
                <a:cs typeface="Calibri"/>
              </a:rPr>
              <a:t>in</a:t>
            </a:r>
            <a:r>
              <a:rPr sz="18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alibri"/>
                <a:cs typeface="Calibri"/>
              </a:rPr>
              <a:t>column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WHERE</a:t>
            </a:r>
            <a:r>
              <a:rPr sz="1800" b="1" i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filters</a:t>
            </a:r>
            <a:r>
              <a:rPr sz="18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2712720">
              <a:lnSpc>
                <a:spcPct val="100000"/>
              </a:lnSpc>
            </a:pP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LIKE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(wildcard)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AND</a:t>
            </a:r>
            <a:r>
              <a:rPr sz="1800" b="1" i="1" spc="-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(conditions) </a:t>
            </a:r>
            <a:r>
              <a:rPr sz="1800" b="1" i="1" spc="-39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AND</a:t>
            </a:r>
            <a:r>
              <a:rPr sz="1800" b="1" i="1" spc="-8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(conditions)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76039" y="3676396"/>
            <a:ext cx="953135" cy="855344"/>
          </a:xfrm>
          <a:custGeom>
            <a:avLst/>
            <a:gdLst/>
            <a:ahLst/>
            <a:cxnLst/>
            <a:rect l="l" t="t" r="r" b="b"/>
            <a:pathLst>
              <a:path w="953135" h="855345">
                <a:moveTo>
                  <a:pt x="139064" y="0"/>
                </a:moveTo>
                <a:lnTo>
                  <a:pt x="0" y="164083"/>
                </a:lnTo>
                <a:lnTo>
                  <a:pt x="719201" y="773302"/>
                </a:lnTo>
                <a:lnTo>
                  <a:pt x="649732" y="855344"/>
                </a:lnTo>
                <a:lnTo>
                  <a:pt x="952753" y="830198"/>
                </a:lnTo>
                <a:lnTo>
                  <a:pt x="927735" y="527176"/>
                </a:lnTo>
                <a:lnTo>
                  <a:pt x="858265" y="609218"/>
                </a:lnTo>
                <a:lnTo>
                  <a:pt x="139064" y="0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0244" y="4882896"/>
            <a:ext cx="6374892" cy="102260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844" y="1760677"/>
            <a:ext cx="878776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latin typeface="Segoe UI Light"/>
                <a:cs typeface="Segoe UI Light"/>
              </a:rPr>
              <a:t>Interactive</a:t>
            </a:r>
            <a:r>
              <a:rPr sz="6000" spc="-30" dirty="0">
                <a:latin typeface="Segoe UI Light"/>
                <a:cs typeface="Segoe UI Light"/>
              </a:rPr>
              <a:t> </a:t>
            </a:r>
            <a:r>
              <a:rPr sz="6000" dirty="0">
                <a:latin typeface="Segoe UI Light"/>
                <a:cs typeface="Segoe UI Light"/>
              </a:rPr>
              <a:t>map</a:t>
            </a:r>
            <a:r>
              <a:rPr sz="6000" spc="-50" dirty="0">
                <a:latin typeface="Segoe UI Light"/>
                <a:cs typeface="Segoe UI Light"/>
              </a:rPr>
              <a:t> </a:t>
            </a:r>
            <a:r>
              <a:rPr sz="6000" dirty="0">
                <a:latin typeface="Segoe UI Light"/>
                <a:cs typeface="Segoe UI Light"/>
              </a:rPr>
              <a:t>with</a:t>
            </a:r>
            <a:r>
              <a:rPr sz="6000" spc="-30" dirty="0">
                <a:latin typeface="Segoe UI Light"/>
                <a:cs typeface="Segoe UI Light"/>
              </a:rPr>
              <a:t> </a:t>
            </a:r>
            <a:r>
              <a:rPr sz="6000" dirty="0">
                <a:latin typeface="Segoe UI Light"/>
                <a:cs typeface="Segoe UI Light"/>
              </a:rPr>
              <a:t>Folium</a:t>
            </a:r>
            <a:endParaRPr sz="60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787425"/>
            <a:ext cx="568706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15" dirty="0">
                <a:solidFill>
                  <a:srgbClr val="005392"/>
                </a:solidFill>
                <a:latin typeface="Calibri"/>
                <a:cs typeface="Calibri"/>
              </a:rPr>
              <a:t>&lt;Folium</a:t>
            </a:r>
            <a:r>
              <a:rPr sz="4000" spc="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map</a:t>
            </a:r>
            <a:r>
              <a:rPr sz="4000" spc="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005392"/>
                </a:solidFill>
                <a:latin typeface="Calibri"/>
                <a:cs typeface="Calibri"/>
              </a:rPr>
              <a:t>screenshot</a:t>
            </a:r>
            <a:r>
              <a:rPr sz="4000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1&gt;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13441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220" y="337820"/>
            <a:ext cx="6708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Calibri"/>
                <a:cs typeface="Calibri"/>
              </a:rPr>
              <a:t>All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launch</a:t>
            </a:r>
            <a:r>
              <a:rPr sz="3600" b="1" spc="-10" dirty="0">
                <a:latin typeface="Calibri"/>
                <a:cs typeface="Calibri"/>
              </a:rPr>
              <a:t> sites</a:t>
            </a:r>
            <a:r>
              <a:rPr sz="3600" b="1" spc="-1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global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map</a:t>
            </a:r>
            <a:r>
              <a:rPr sz="3600" b="1" spc="-15" dirty="0">
                <a:latin typeface="Calibri"/>
                <a:cs typeface="Calibri"/>
              </a:rPr>
              <a:t> </a:t>
            </a:r>
            <a:r>
              <a:rPr sz="3600" b="1" spc="-30" dirty="0">
                <a:latin typeface="Calibri"/>
                <a:cs typeface="Calibri"/>
              </a:rPr>
              <a:t>markers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4039" y="1354834"/>
            <a:ext cx="8503919" cy="545744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128773" y="4875403"/>
            <a:ext cx="7874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spc="-40" dirty="0">
                <a:solidFill>
                  <a:srgbClr val="1C1C1C"/>
                </a:solidFill>
                <a:latin typeface="Calibri"/>
                <a:cs typeface="Calibri"/>
              </a:rPr>
              <a:t>We</a:t>
            </a:r>
            <a:r>
              <a:rPr sz="1800" b="1" i="1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can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see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that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the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SpaceX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launch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sites</a:t>
            </a:r>
            <a:r>
              <a:rPr sz="1800" b="1" i="1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are in the</a:t>
            </a:r>
            <a:r>
              <a:rPr sz="1800" b="1" i="1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United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States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 of</a:t>
            </a:r>
            <a:r>
              <a:rPr sz="1800" b="1" i="1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America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coasts. </a:t>
            </a:r>
            <a:r>
              <a:rPr sz="1800" b="1" i="1" spc="-39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Florida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 and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California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1897" y="1437894"/>
            <a:ext cx="2310765" cy="5283835"/>
            <a:chOff x="9851897" y="1437894"/>
            <a:chExt cx="2310765" cy="5283835"/>
          </a:xfrm>
        </p:grpSpPr>
        <p:sp>
          <p:nvSpPr>
            <p:cNvPr id="3" name="object 3"/>
            <p:cNvSpPr/>
            <p:nvPr/>
          </p:nvSpPr>
          <p:spPr>
            <a:xfrm>
              <a:off x="9851897" y="1437894"/>
              <a:ext cx="2310765" cy="5283835"/>
            </a:xfrm>
            <a:custGeom>
              <a:avLst/>
              <a:gdLst/>
              <a:ahLst/>
              <a:cxnLst/>
              <a:rect l="l" t="t" r="r" b="b"/>
              <a:pathLst>
                <a:path w="2310765" h="5283834">
                  <a:moveTo>
                    <a:pt x="2310383" y="0"/>
                  </a:moveTo>
                  <a:lnTo>
                    <a:pt x="0" y="0"/>
                  </a:lnTo>
                  <a:lnTo>
                    <a:pt x="0" y="5283708"/>
                  </a:lnTo>
                  <a:lnTo>
                    <a:pt x="2310383" y="5283708"/>
                  </a:lnTo>
                  <a:lnTo>
                    <a:pt x="231038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6583" y="2019300"/>
              <a:ext cx="2001012" cy="266395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851897" y="1437894"/>
            <a:ext cx="2310765" cy="5283835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247015" marR="412115">
              <a:lnSpc>
                <a:spcPct val="100000"/>
              </a:lnSpc>
              <a:spcBef>
                <a:spcPts val="1565"/>
              </a:spcBef>
            </a:pP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California</a:t>
            </a:r>
            <a:r>
              <a:rPr sz="1800" b="1" i="1" spc="-8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Launch </a:t>
            </a:r>
            <a:r>
              <a:rPr sz="1800" b="1" i="1" spc="-39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Site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50">
              <a:latin typeface="Calibri"/>
              <a:cs typeface="Calibri"/>
            </a:endParaRPr>
          </a:p>
          <a:p>
            <a:pPr marL="354965" algn="ctr">
              <a:lnSpc>
                <a:spcPct val="100000"/>
              </a:lnSpc>
            </a:pPr>
            <a:r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37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134416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9220" y="337820"/>
            <a:ext cx="4533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Colour</a:t>
            </a:r>
            <a:r>
              <a:rPr sz="3600" spc="-50" dirty="0"/>
              <a:t> </a:t>
            </a:r>
            <a:r>
              <a:rPr sz="3600" spc="-5" dirty="0"/>
              <a:t>Labelled</a:t>
            </a:r>
            <a:r>
              <a:rPr sz="3600" spc="-65" dirty="0"/>
              <a:t> </a:t>
            </a:r>
            <a:r>
              <a:rPr sz="3600" spc="-25" dirty="0"/>
              <a:t>Markers</a:t>
            </a:r>
            <a:endParaRPr sz="3600"/>
          </a:p>
        </p:txBody>
      </p:sp>
      <p:grpSp>
        <p:nvGrpSpPr>
          <p:cNvPr id="8" name="object 8"/>
          <p:cNvGrpSpPr/>
          <p:nvPr/>
        </p:nvGrpSpPr>
        <p:grpSpPr>
          <a:xfrm>
            <a:off x="21717" y="1432941"/>
            <a:ext cx="9772650" cy="5302885"/>
            <a:chOff x="21717" y="1432941"/>
            <a:chExt cx="9772650" cy="5302885"/>
          </a:xfrm>
        </p:grpSpPr>
        <p:sp>
          <p:nvSpPr>
            <p:cNvPr id="9" name="object 9"/>
            <p:cNvSpPr/>
            <p:nvPr/>
          </p:nvSpPr>
          <p:spPr>
            <a:xfrm>
              <a:off x="31242" y="1442466"/>
              <a:ext cx="9753600" cy="5283835"/>
            </a:xfrm>
            <a:custGeom>
              <a:avLst/>
              <a:gdLst/>
              <a:ahLst/>
              <a:cxnLst/>
              <a:rect l="l" t="t" r="r" b="b"/>
              <a:pathLst>
                <a:path w="9753600" h="5283834">
                  <a:moveTo>
                    <a:pt x="9753600" y="0"/>
                  </a:moveTo>
                  <a:lnTo>
                    <a:pt x="0" y="0"/>
                  </a:lnTo>
                  <a:lnTo>
                    <a:pt x="0" y="5283708"/>
                  </a:lnTo>
                  <a:lnTo>
                    <a:pt x="9753600" y="5283708"/>
                  </a:lnTo>
                  <a:lnTo>
                    <a:pt x="97536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242" y="1442466"/>
              <a:ext cx="9753600" cy="5283835"/>
            </a:xfrm>
            <a:custGeom>
              <a:avLst/>
              <a:gdLst/>
              <a:ahLst/>
              <a:cxnLst/>
              <a:rect l="l" t="t" r="r" b="b"/>
              <a:pathLst>
                <a:path w="9753600" h="5283834">
                  <a:moveTo>
                    <a:pt x="0" y="5283708"/>
                  </a:moveTo>
                  <a:lnTo>
                    <a:pt x="9753600" y="5283708"/>
                  </a:lnTo>
                  <a:lnTo>
                    <a:pt x="9753600" y="0"/>
                  </a:lnTo>
                  <a:lnTo>
                    <a:pt x="0" y="0"/>
                  </a:lnTo>
                  <a:lnTo>
                    <a:pt x="0" y="5283708"/>
                  </a:lnTo>
                  <a:close/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407" y="1499616"/>
              <a:ext cx="2400300" cy="28117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6812" y="1499616"/>
              <a:ext cx="2689860" cy="25603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6776" y="1498092"/>
              <a:ext cx="4248912" cy="35311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47" y="3810000"/>
              <a:ext cx="2423160" cy="281178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813685" y="5436819"/>
            <a:ext cx="1905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Florida</a:t>
            </a:r>
            <a:r>
              <a:rPr sz="1800" b="1" i="1" spc="-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Launch</a:t>
            </a:r>
            <a:r>
              <a:rPr sz="1800" b="1" i="1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Sites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13685" y="5986068"/>
            <a:ext cx="5354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00AF50"/>
                </a:solidFill>
                <a:latin typeface="Calibri"/>
                <a:cs typeface="Calibri"/>
              </a:rPr>
              <a:t>Green</a:t>
            </a:r>
            <a:r>
              <a:rPr sz="1800" i="1" spc="-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i="1" spc="-15" dirty="0">
                <a:solidFill>
                  <a:srgbClr val="00AF50"/>
                </a:solidFill>
                <a:latin typeface="Calibri"/>
                <a:cs typeface="Calibri"/>
              </a:rPr>
              <a:t>Marker</a:t>
            </a:r>
            <a:r>
              <a:rPr sz="1800" i="1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shows</a:t>
            </a:r>
            <a:r>
              <a:rPr sz="1800" i="1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successful</a:t>
            </a:r>
            <a:r>
              <a:rPr sz="1800" i="1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Launches</a:t>
            </a:r>
            <a:r>
              <a:rPr sz="1800" i="1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and</a:t>
            </a:r>
            <a:r>
              <a:rPr sz="1800" i="1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5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1800" i="1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i="1" spc="-15" dirty="0">
                <a:solidFill>
                  <a:srgbClr val="FF0000"/>
                </a:solidFill>
                <a:latin typeface="Calibri"/>
                <a:cs typeface="Calibri"/>
              </a:rPr>
              <a:t>Marker </a:t>
            </a:r>
            <a:r>
              <a:rPr sz="1800" i="1" spc="-3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shows</a:t>
            </a:r>
            <a:r>
              <a:rPr sz="1800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Failures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13441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" y="154939"/>
            <a:ext cx="1025588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pc="-25" dirty="0"/>
              <a:t>Working</a:t>
            </a:r>
            <a:r>
              <a:rPr dirty="0"/>
              <a:t> </a:t>
            </a:r>
            <a:r>
              <a:rPr spc="-5" dirty="0"/>
              <a:t>out</a:t>
            </a:r>
            <a:r>
              <a:rPr dirty="0"/>
              <a:t> </a:t>
            </a:r>
            <a:r>
              <a:rPr spc="-5" dirty="0"/>
              <a:t>Launch</a:t>
            </a:r>
            <a:r>
              <a:rPr spc="25" dirty="0"/>
              <a:t> </a:t>
            </a:r>
            <a:r>
              <a:rPr spc="-10" dirty="0"/>
              <a:t>Sites</a:t>
            </a:r>
            <a:r>
              <a:rPr spc="40" dirty="0"/>
              <a:t> </a:t>
            </a:r>
            <a:r>
              <a:rPr spc="-15" dirty="0"/>
              <a:t>distance</a:t>
            </a:r>
            <a:r>
              <a:rPr spc="5" dirty="0"/>
              <a:t> </a:t>
            </a:r>
            <a:r>
              <a:rPr spc="-20" dirty="0"/>
              <a:t>to</a:t>
            </a:r>
            <a:r>
              <a:rPr spc="5" dirty="0"/>
              <a:t> </a:t>
            </a:r>
            <a:r>
              <a:rPr spc="-5" dirty="0"/>
              <a:t>landmarks</a:t>
            </a:r>
            <a:r>
              <a:rPr spc="15" dirty="0"/>
              <a:t> </a:t>
            </a:r>
            <a:r>
              <a:rPr spc="-25" dirty="0"/>
              <a:t>to</a:t>
            </a:r>
            <a:r>
              <a:rPr spc="10" dirty="0"/>
              <a:t> </a:t>
            </a:r>
            <a:r>
              <a:rPr spc="-5" dirty="0"/>
              <a:t>find</a:t>
            </a:r>
            <a:r>
              <a:rPr spc="25" dirty="0"/>
              <a:t> </a:t>
            </a:r>
            <a:r>
              <a:rPr spc="-10" dirty="0"/>
              <a:t>trends </a:t>
            </a:r>
            <a:r>
              <a:rPr spc="-710" dirty="0"/>
              <a:t> </a:t>
            </a:r>
            <a:r>
              <a:rPr spc="-5" dirty="0"/>
              <a:t>with</a:t>
            </a:r>
            <a:r>
              <a:rPr spc="5" dirty="0"/>
              <a:t> </a:t>
            </a:r>
            <a:r>
              <a:rPr spc="-20" dirty="0"/>
              <a:t>Haversine</a:t>
            </a:r>
            <a:r>
              <a:rPr spc="-5" dirty="0"/>
              <a:t> </a:t>
            </a:r>
            <a:r>
              <a:rPr spc="-15" dirty="0"/>
              <a:t>formula</a:t>
            </a:r>
            <a:r>
              <a:rPr spc="10" dirty="0"/>
              <a:t> </a:t>
            </a:r>
            <a:r>
              <a:rPr spc="-5" dirty="0"/>
              <a:t>using</a:t>
            </a:r>
            <a:r>
              <a:rPr spc="5" dirty="0"/>
              <a:t> </a:t>
            </a:r>
            <a:r>
              <a:rPr spc="-5" dirty="0"/>
              <a:t>CCAFS-SLC-40</a:t>
            </a:r>
            <a:r>
              <a:rPr spc="15" dirty="0"/>
              <a:t> </a:t>
            </a:r>
            <a:r>
              <a:rPr dirty="0"/>
              <a:t>as a</a:t>
            </a:r>
            <a:r>
              <a:rPr spc="-5" dirty="0"/>
              <a:t> </a:t>
            </a:r>
            <a:r>
              <a:rPr spc="-20" dirty="0"/>
              <a:t>reference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9040" y="1552955"/>
            <a:ext cx="3464052" cy="27660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720330" y="3905250"/>
            <a:ext cx="1637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Distance</a:t>
            </a:r>
            <a:r>
              <a:rPr sz="1800" b="1" i="1" spc="-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1800" b="1" i="1" spc="-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coast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8055" y="1557527"/>
            <a:ext cx="2830068" cy="479907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2340" y="5618784"/>
            <a:ext cx="1516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Distance 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to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Railway</a:t>
            </a:r>
            <a:r>
              <a:rPr sz="1800" b="1" i="1" spc="-7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Station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23844" y="1552955"/>
            <a:ext cx="4131563" cy="276606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507104" y="3522675"/>
            <a:ext cx="15563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Distance</a:t>
            </a:r>
            <a:r>
              <a:rPr sz="1800" b="1" i="1" spc="-4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closest</a:t>
            </a:r>
            <a:r>
              <a:rPr sz="1800" b="1" i="1" spc="-7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Highway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23844" y="4366259"/>
            <a:ext cx="2339340" cy="199034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507104" y="5618784"/>
            <a:ext cx="1084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Distance</a:t>
            </a:r>
            <a:r>
              <a:rPr sz="1800" b="1" i="1" spc="-8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to </a:t>
            </a:r>
            <a:r>
              <a:rPr sz="1800" b="1" i="1" spc="-39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Coastline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54623" y="4366259"/>
            <a:ext cx="1917192" cy="199034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917438" y="5895847"/>
            <a:ext cx="149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Distance</a:t>
            </a:r>
            <a:r>
              <a:rPr sz="1800" b="1" i="1" spc="-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1800" b="1" i="1" spc="-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City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38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7932801" y="4505959"/>
            <a:ext cx="3826510" cy="1733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92857"/>
              <a:buFont typeface="Arial MT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Are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launch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 sites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 in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close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proximity 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to </a:t>
            </a:r>
            <a:r>
              <a:rPr sz="1400" spc="-75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railways?</a:t>
            </a:r>
            <a:r>
              <a:rPr sz="1400" spc="-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No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SzPct val="92857"/>
              <a:buFont typeface="Arial MT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Are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launch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 sites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 in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close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proximity 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to </a:t>
            </a:r>
            <a:r>
              <a:rPr sz="1400" spc="-75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highways?</a:t>
            </a:r>
            <a:r>
              <a:rPr sz="1400" spc="-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No</a:t>
            </a:r>
            <a:endParaRPr sz="1400">
              <a:latin typeface="Consolas"/>
              <a:cs typeface="Consolas"/>
            </a:endParaRPr>
          </a:p>
          <a:p>
            <a:pPr marL="75565" indent="-63500">
              <a:lnSpc>
                <a:spcPct val="100000"/>
              </a:lnSpc>
              <a:buSzPct val="92857"/>
              <a:buFont typeface="Arial MT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Are launch sites </a:t>
            </a:r>
            <a:r>
              <a:rPr sz="1400" spc="-5" dirty="0">
                <a:solidFill>
                  <a:srgbClr val="1C1C1C"/>
                </a:solidFill>
                <a:latin typeface="Consolas"/>
                <a:cs typeface="Consolas"/>
              </a:rPr>
              <a:t>in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 close proximity 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to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coastline?</a:t>
            </a:r>
            <a:r>
              <a:rPr sz="1400" spc="-3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Yes</a:t>
            </a:r>
            <a:endParaRPr sz="1400">
              <a:latin typeface="Consolas"/>
              <a:cs typeface="Consolas"/>
            </a:endParaRPr>
          </a:p>
          <a:p>
            <a:pPr marL="12700" marR="104139">
              <a:lnSpc>
                <a:spcPct val="100000"/>
              </a:lnSpc>
              <a:buSzPct val="92857"/>
              <a:buFont typeface="Arial MT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Do launch sites</a:t>
            </a:r>
            <a:r>
              <a:rPr sz="1400" spc="1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keep 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certain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 distance </a:t>
            </a:r>
            <a:r>
              <a:rPr sz="1400" spc="-75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away from</a:t>
            </a:r>
            <a:r>
              <a:rPr sz="1400" spc="-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1C1C1C"/>
                </a:solidFill>
                <a:latin typeface="Consolas"/>
                <a:cs typeface="Consolas"/>
              </a:rPr>
              <a:t>cities?</a:t>
            </a:r>
            <a:r>
              <a:rPr sz="1400" dirty="0">
                <a:solidFill>
                  <a:srgbClr val="1C1C1C"/>
                </a:solidFill>
                <a:latin typeface="Consolas"/>
                <a:cs typeface="Consolas"/>
              </a:rPr>
              <a:t> Yes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844" y="3541598"/>
            <a:ext cx="854837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5" dirty="0"/>
              <a:t>Dashboard</a:t>
            </a:r>
            <a:r>
              <a:rPr sz="6000" spc="-30" dirty="0"/>
              <a:t> </a:t>
            </a:r>
            <a:r>
              <a:rPr sz="6000" dirty="0"/>
              <a:t>with</a:t>
            </a:r>
            <a:r>
              <a:rPr sz="6000" spc="-25" dirty="0"/>
              <a:t> </a:t>
            </a:r>
            <a:r>
              <a:rPr sz="6000" dirty="0"/>
              <a:t>Plotly</a:t>
            </a:r>
            <a:r>
              <a:rPr sz="6000" spc="-50" dirty="0"/>
              <a:t> </a:t>
            </a:r>
            <a:r>
              <a:rPr sz="6000" spc="-5" dirty="0"/>
              <a:t>Dash</a:t>
            </a:r>
            <a:endParaRPr sz="60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24355"/>
            <a:ext cx="12192000" cy="5534025"/>
          </a:xfrm>
          <a:custGeom>
            <a:avLst/>
            <a:gdLst/>
            <a:ahLst/>
            <a:cxnLst/>
            <a:rect l="l" t="t" r="r" b="b"/>
            <a:pathLst>
              <a:path w="12192000" h="5534025">
                <a:moveTo>
                  <a:pt x="12192000" y="0"/>
                </a:moveTo>
                <a:lnTo>
                  <a:pt x="0" y="0"/>
                </a:lnTo>
                <a:lnTo>
                  <a:pt x="0" y="5533644"/>
                </a:lnTo>
                <a:lnTo>
                  <a:pt x="12192000" y="5533644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64482" y="1506654"/>
            <a:ext cx="6793230" cy="438531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sz="22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background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25" dirty="0">
                <a:solidFill>
                  <a:srgbClr val="FFFFFF"/>
                </a:solidFill>
                <a:latin typeface="Calibri"/>
                <a:cs typeface="Calibri"/>
              </a:rPr>
              <a:t>context</a:t>
            </a:r>
            <a:endParaRPr sz="2200">
              <a:latin typeface="Calibri"/>
              <a:cs typeface="Calibri"/>
            </a:endParaRPr>
          </a:p>
          <a:p>
            <a:pPr marL="12700" marR="179705">
              <a:lnSpc>
                <a:spcPct val="80000"/>
              </a:lnSpc>
              <a:spcBef>
                <a:spcPts val="1010"/>
              </a:spcBef>
            </a:pP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predicted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Falcon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9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stage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land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successfully.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advertises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Falcon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9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website,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cost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62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million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dollars;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providers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cost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upward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165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million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dollars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each,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much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savings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because SpaceX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reuse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stage.</a:t>
            </a:r>
            <a:endParaRPr sz="1800">
              <a:latin typeface="Calibri"/>
              <a:cs typeface="Calibri"/>
            </a:endParaRPr>
          </a:p>
          <a:p>
            <a:pPr marL="12700" marR="563245">
              <a:lnSpc>
                <a:spcPct val="80000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Therefore,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determine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stage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land,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determine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cost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launch.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if an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alternate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wants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bid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against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SpaceX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launch.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Common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problems</a:t>
            </a:r>
            <a:r>
              <a:rPr sz="22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needed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solving.</a:t>
            </a:r>
            <a:endParaRPr sz="2200">
              <a:latin typeface="Calibri"/>
              <a:cs typeface="Calibri"/>
            </a:endParaRPr>
          </a:p>
          <a:p>
            <a:pPr marL="134620" indent="-121920">
              <a:lnSpc>
                <a:spcPct val="100000"/>
              </a:lnSpc>
              <a:spcBef>
                <a:spcPts val="580"/>
              </a:spcBef>
              <a:buChar char="-"/>
              <a:tabLst>
                <a:tab pos="1346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influences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successfully?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ts val="1945"/>
              </a:lnSpc>
              <a:spcBef>
                <a:spcPts val="575"/>
              </a:spcBef>
              <a:buChar char="-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effect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relationship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certain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impact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1800">
              <a:latin typeface="Calibri"/>
              <a:cs typeface="Calibri"/>
            </a:endParaRPr>
          </a:p>
          <a:p>
            <a:pPr marL="241300">
              <a:lnSpc>
                <a:spcPts val="194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determining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success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successful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landing.</a:t>
            </a:r>
            <a:endParaRPr sz="1800">
              <a:latin typeface="Calibri"/>
              <a:cs typeface="Calibri"/>
            </a:endParaRPr>
          </a:p>
          <a:p>
            <a:pPr marL="241300" marR="224790" indent="-228600">
              <a:lnSpc>
                <a:spcPct val="80000"/>
              </a:lnSpc>
              <a:spcBef>
                <a:spcPts val="994"/>
              </a:spcBef>
              <a:buChar char="-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conditions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SpaceX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have 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achieve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results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ensure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success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landing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rate.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13441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520" y="301243"/>
            <a:ext cx="25927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Introduction</a:t>
            </a:r>
            <a:endParaRPr sz="40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620" y="1915667"/>
            <a:ext cx="3619500" cy="361797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146535" y="6464985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pPr marL="38100">
                <a:lnSpc>
                  <a:spcPts val="1240"/>
                </a:lnSpc>
              </a:pPr>
              <a:t>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787425"/>
            <a:ext cx="549275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10" dirty="0">
                <a:solidFill>
                  <a:srgbClr val="005392"/>
                </a:solidFill>
                <a:latin typeface="Calibri"/>
                <a:cs typeface="Calibri"/>
              </a:rPr>
              <a:t>&lt;Dashboard</a:t>
            </a:r>
            <a:r>
              <a:rPr sz="4000" spc="-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screenshot</a:t>
            </a:r>
            <a:r>
              <a:rPr sz="4000" spc="-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1&gt;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13441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3180" marR="5080">
              <a:lnSpc>
                <a:spcPts val="3460"/>
              </a:lnSpc>
              <a:spcBef>
                <a:spcPts val="535"/>
              </a:spcBef>
            </a:pPr>
            <a:r>
              <a:rPr spc="-10" dirty="0"/>
              <a:t>DASHBOARD</a:t>
            </a:r>
            <a:r>
              <a:rPr dirty="0"/>
              <a:t> –</a:t>
            </a:r>
            <a:r>
              <a:rPr spc="5" dirty="0"/>
              <a:t> </a:t>
            </a:r>
            <a:r>
              <a:rPr dirty="0"/>
              <a:t>Pie </a:t>
            </a:r>
            <a:r>
              <a:rPr spc="-5" dirty="0"/>
              <a:t>chart</a:t>
            </a:r>
            <a:r>
              <a:rPr dirty="0"/>
              <a:t> </a:t>
            </a:r>
            <a:r>
              <a:rPr spc="-5" dirty="0"/>
              <a:t>showing</a:t>
            </a:r>
            <a:r>
              <a:rPr dirty="0"/>
              <a:t> the </a:t>
            </a:r>
            <a:r>
              <a:rPr spc="-5" dirty="0"/>
              <a:t>success</a:t>
            </a:r>
            <a:r>
              <a:rPr spc="-15" dirty="0"/>
              <a:t> percentage </a:t>
            </a:r>
            <a:r>
              <a:rPr spc="-710" dirty="0"/>
              <a:t> </a:t>
            </a:r>
            <a:r>
              <a:rPr spc="-5" dirty="0"/>
              <a:t>achieved </a:t>
            </a:r>
            <a:r>
              <a:rPr spc="-15" dirty="0"/>
              <a:t>by</a:t>
            </a:r>
            <a:r>
              <a:rPr dirty="0"/>
              <a:t> each </a:t>
            </a:r>
            <a:r>
              <a:rPr spc="-5" dirty="0"/>
              <a:t>launch</a:t>
            </a:r>
            <a:r>
              <a:rPr spc="5" dirty="0"/>
              <a:t> </a:t>
            </a:r>
            <a:r>
              <a:rPr spc="-15" dirty="0"/>
              <a:t>site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620" y="1733345"/>
            <a:ext cx="7797341" cy="43187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584442" y="5225872"/>
            <a:ext cx="40132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40" dirty="0">
                <a:solidFill>
                  <a:srgbClr val="1C1C1C"/>
                </a:solidFill>
                <a:latin typeface="Calibri"/>
                <a:cs typeface="Calibri"/>
              </a:rPr>
              <a:t>We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can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see</a:t>
            </a:r>
            <a:r>
              <a:rPr sz="1800" b="1" i="1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that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KSC LC-39A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had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the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most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successful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launches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from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all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sites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0404" y="2092855"/>
            <a:ext cx="5523162" cy="350616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13441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168401"/>
            <a:ext cx="918845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pc="-10" dirty="0"/>
              <a:t>DASHBOARD</a:t>
            </a:r>
            <a:r>
              <a:rPr dirty="0"/>
              <a:t> –</a:t>
            </a:r>
            <a:r>
              <a:rPr spc="5" dirty="0"/>
              <a:t> </a:t>
            </a:r>
            <a:r>
              <a:rPr dirty="0"/>
              <a:t>Pie </a:t>
            </a:r>
            <a:r>
              <a:rPr spc="-5" dirty="0"/>
              <a:t>chart</a:t>
            </a:r>
            <a:r>
              <a:rPr dirty="0"/>
              <a:t> </a:t>
            </a:r>
            <a:r>
              <a:rPr spc="-30" dirty="0"/>
              <a:t>for</a:t>
            </a:r>
            <a:r>
              <a:rPr spc="-5" dirty="0"/>
              <a:t> the </a:t>
            </a:r>
            <a:r>
              <a:rPr dirty="0"/>
              <a:t>launch</a:t>
            </a:r>
            <a:r>
              <a:rPr spc="15" dirty="0"/>
              <a:t> </a:t>
            </a:r>
            <a:r>
              <a:rPr spc="-15" dirty="0"/>
              <a:t>site</a:t>
            </a:r>
            <a:r>
              <a:rPr dirty="0"/>
              <a:t> with</a:t>
            </a:r>
            <a:r>
              <a:rPr spc="10" dirty="0"/>
              <a:t> </a:t>
            </a:r>
            <a:r>
              <a:rPr spc="-10" dirty="0"/>
              <a:t>highest </a:t>
            </a:r>
            <a:r>
              <a:rPr spc="-710" dirty="0"/>
              <a:t> </a:t>
            </a:r>
            <a:r>
              <a:rPr dirty="0"/>
              <a:t>launch</a:t>
            </a:r>
            <a:r>
              <a:rPr spc="5" dirty="0"/>
              <a:t> </a:t>
            </a:r>
            <a:r>
              <a:rPr spc="-5" dirty="0"/>
              <a:t>success</a:t>
            </a:r>
            <a:r>
              <a:rPr dirty="0"/>
              <a:t> </a:t>
            </a:r>
            <a:r>
              <a:rPr spc="-25" dirty="0"/>
              <a:t>ratio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41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472944" y="5748934"/>
            <a:ext cx="7173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KSC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LC-39A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achieved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76.9%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 success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rate</a:t>
            </a:r>
            <a:r>
              <a:rPr sz="1800" b="1" i="1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while</a:t>
            </a:r>
            <a:r>
              <a:rPr sz="1800" b="1" i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getting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23.1%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failure</a:t>
            </a:r>
            <a:r>
              <a:rPr sz="1800" b="1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rate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639" y="787425"/>
            <a:ext cx="549275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10" dirty="0">
                <a:solidFill>
                  <a:srgbClr val="005392"/>
                </a:solidFill>
                <a:latin typeface="Calibri"/>
                <a:cs typeface="Calibri"/>
              </a:rPr>
              <a:t>&lt;Dashboard</a:t>
            </a:r>
            <a:r>
              <a:rPr sz="4000" spc="-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screenshot</a:t>
            </a:r>
            <a:r>
              <a:rPr sz="4000" spc="-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3&gt;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13441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pc="-10" dirty="0"/>
              <a:t>DASHBOARD</a:t>
            </a:r>
            <a:r>
              <a:rPr spc="5" dirty="0"/>
              <a:t> </a:t>
            </a:r>
            <a:r>
              <a:rPr dirty="0"/>
              <a:t>–</a:t>
            </a:r>
            <a:r>
              <a:rPr spc="5" dirty="0"/>
              <a:t> </a:t>
            </a:r>
            <a:r>
              <a:rPr spc="-20" dirty="0"/>
              <a:t>Payload</a:t>
            </a:r>
            <a:r>
              <a:rPr dirty="0"/>
              <a:t> vs.</a:t>
            </a:r>
            <a:r>
              <a:rPr spc="-10" dirty="0"/>
              <a:t> </a:t>
            </a:r>
            <a:r>
              <a:rPr spc="-5" dirty="0"/>
              <a:t>Launch</a:t>
            </a:r>
            <a:r>
              <a:rPr spc="15" dirty="0"/>
              <a:t> </a:t>
            </a:r>
            <a:r>
              <a:rPr spc="-15" dirty="0"/>
              <a:t>Outcome</a:t>
            </a:r>
            <a:r>
              <a:rPr dirty="0"/>
              <a:t> </a:t>
            </a:r>
            <a:r>
              <a:rPr spc="-20" dirty="0"/>
              <a:t>scatter</a:t>
            </a:r>
            <a:r>
              <a:rPr dirty="0"/>
              <a:t> </a:t>
            </a:r>
            <a:r>
              <a:rPr spc="-5" dirty="0"/>
              <a:t>plot </a:t>
            </a:r>
            <a:r>
              <a:rPr spc="-30" dirty="0"/>
              <a:t>for</a:t>
            </a:r>
            <a:r>
              <a:rPr spc="-5" dirty="0"/>
              <a:t> </a:t>
            </a:r>
            <a:r>
              <a:rPr dirty="0"/>
              <a:t>all </a:t>
            </a:r>
            <a:r>
              <a:rPr spc="-710" dirty="0"/>
              <a:t> </a:t>
            </a:r>
            <a:r>
              <a:rPr spc="-10" dirty="0"/>
              <a:t>sites,</a:t>
            </a:r>
            <a:r>
              <a:rPr dirty="0"/>
              <a:t> with</a:t>
            </a:r>
            <a:r>
              <a:rPr spc="10" dirty="0"/>
              <a:t> </a:t>
            </a:r>
            <a:r>
              <a:rPr spc="-25" dirty="0"/>
              <a:t>different</a:t>
            </a:r>
            <a:r>
              <a:rPr spc="5" dirty="0"/>
              <a:t> </a:t>
            </a:r>
            <a:r>
              <a:rPr spc="-10" dirty="0"/>
              <a:t>payload</a:t>
            </a:r>
            <a:r>
              <a:rPr spc="-5" dirty="0"/>
              <a:t> </a:t>
            </a:r>
            <a:r>
              <a:rPr spc="-10" dirty="0"/>
              <a:t>selected</a:t>
            </a:r>
            <a:r>
              <a:rPr spc="5" dirty="0"/>
              <a:t> </a:t>
            </a:r>
            <a:r>
              <a:rPr dirty="0"/>
              <a:t>in</a:t>
            </a:r>
            <a:r>
              <a:rPr spc="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20" dirty="0"/>
              <a:t>range</a:t>
            </a:r>
            <a:r>
              <a:rPr dirty="0"/>
              <a:t> </a:t>
            </a:r>
            <a:r>
              <a:rPr spc="-5" dirty="0"/>
              <a:t>slider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9825" y="1597863"/>
            <a:ext cx="34994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Low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Weighted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Payload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20" dirty="0">
                <a:solidFill>
                  <a:srgbClr val="1C1C1C"/>
                </a:solidFill>
                <a:latin typeface="Calibri"/>
                <a:cs typeface="Calibri"/>
              </a:rPr>
              <a:t>0kg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–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4000kg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945" y="1957571"/>
            <a:ext cx="5588400" cy="27315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59728" y="2020429"/>
            <a:ext cx="5984505" cy="290928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547484" y="1661286"/>
            <a:ext cx="4171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Heavy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5" dirty="0">
                <a:solidFill>
                  <a:srgbClr val="1C1C1C"/>
                </a:solidFill>
                <a:latin typeface="Calibri"/>
                <a:cs typeface="Calibri"/>
              </a:rPr>
              <a:t>Weighted 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Payload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4000kg</a:t>
            </a:r>
            <a:r>
              <a:rPr sz="1800" b="1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1C1C1C"/>
                </a:solidFill>
                <a:latin typeface="Calibri"/>
                <a:cs typeface="Calibri"/>
              </a:rPr>
              <a:t>–</a:t>
            </a:r>
            <a:r>
              <a:rPr sz="1800" b="1" i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1C1C1C"/>
                </a:solidFill>
                <a:latin typeface="Calibri"/>
                <a:cs typeface="Calibri"/>
              </a:rPr>
              <a:t>10000kg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42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45183" y="5456021"/>
            <a:ext cx="9239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35" dirty="0">
                <a:solidFill>
                  <a:srgbClr val="1C1C1C"/>
                </a:solidFill>
                <a:latin typeface="Calibri"/>
                <a:cs typeface="Calibri"/>
              </a:rPr>
              <a:t>We</a:t>
            </a:r>
            <a:r>
              <a:rPr sz="1800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can</a:t>
            </a:r>
            <a:r>
              <a:rPr sz="1800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see </a:t>
            </a:r>
            <a:r>
              <a:rPr sz="1800" i="1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success</a:t>
            </a:r>
            <a:r>
              <a:rPr sz="1800" i="1" spc="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rates</a:t>
            </a:r>
            <a:r>
              <a:rPr sz="1800" i="1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for</a:t>
            </a:r>
            <a:r>
              <a:rPr sz="1800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low</a:t>
            </a:r>
            <a:r>
              <a:rPr sz="1800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weighted</a:t>
            </a:r>
            <a:r>
              <a:rPr sz="1800" i="1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payloads</a:t>
            </a:r>
            <a:r>
              <a:rPr sz="1800" i="1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is</a:t>
            </a:r>
            <a:r>
              <a:rPr sz="1800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higher</a:t>
            </a:r>
            <a:r>
              <a:rPr sz="1800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libri"/>
                <a:cs typeface="Calibri"/>
              </a:rPr>
              <a:t>than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i="1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heavy</a:t>
            </a:r>
            <a:r>
              <a:rPr sz="1800" i="1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weighted</a:t>
            </a:r>
            <a:r>
              <a:rPr sz="1800" i="1" spc="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payloads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844" y="2052573"/>
            <a:ext cx="93662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0" dirty="0">
                <a:latin typeface="Segoe UI Light"/>
                <a:cs typeface="Segoe UI Light"/>
              </a:rPr>
              <a:t>Predictive</a:t>
            </a:r>
            <a:r>
              <a:rPr sz="5400" spc="-45" dirty="0">
                <a:latin typeface="Segoe UI Light"/>
                <a:cs typeface="Segoe UI Light"/>
              </a:rPr>
              <a:t> </a:t>
            </a:r>
            <a:r>
              <a:rPr sz="5400" spc="-5" dirty="0">
                <a:latin typeface="Segoe UI Light"/>
                <a:cs typeface="Segoe UI Light"/>
              </a:rPr>
              <a:t>analysis</a:t>
            </a:r>
            <a:r>
              <a:rPr sz="5400" spc="-50" dirty="0">
                <a:latin typeface="Segoe UI Light"/>
                <a:cs typeface="Segoe UI Light"/>
              </a:rPr>
              <a:t> </a:t>
            </a:r>
            <a:r>
              <a:rPr sz="5400" spc="-5" dirty="0">
                <a:latin typeface="Segoe UI Light"/>
                <a:cs typeface="Segoe UI Light"/>
              </a:rPr>
              <a:t>(Classification)</a:t>
            </a:r>
            <a:endParaRPr sz="54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2879" y="397256"/>
            <a:ext cx="3393440" cy="8661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130"/>
              </a:lnSpc>
              <a:spcBef>
                <a:spcPts val="500"/>
              </a:spcBef>
            </a:pPr>
            <a:r>
              <a:rPr sz="2900" spc="-10" dirty="0">
                <a:solidFill>
                  <a:srgbClr val="005392"/>
                </a:solidFill>
              </a:rPr>
              <a:t>Classification Accuracy </a:t>
            </a:r>
            <a:r>
              <a:rPr sz="2900" spc="-645" dirty="0">
                <a:solidFill>
                  <a:srgbClr val="005392"/>
                </a:solidFill>
              </a:rPr>
              <a:t> </a:t>
            </a:r>
            <a:r>
              <a:rPr sz="2900" spc="-5" dirty="0">
                <a:solidFill>
                  <a:srgbClr val="005392"/>
                </a:solidFill>
              </a:rPr>
              <a:t>using</a:t>
            </a:r>
            <a:r>
              <a:rPr sz="2900" spc="-15" dirty="0">
                <a:solidFill>
                  <a:srgbClr val="005392"/>
                </a:solidFill>
              </a:rPr>
              <a:t> </a:t>
            </a:r>
            <a:r>
              <a:rPr sz="2900" spc="-10" dirty="0">
                <a:solidFill>
                  <a:srgbClr val="005392"/>
                </a:solidFill>
              </a:rPr>
              <a:t>training</a:t>
            </a:r>
            <a:r>
              <a:rPr sz="2900" spc="-30" dirty="0">
                <a:solidFill>
                  <a:srgbClr val="005392"/>
                </a:solidFill>
              </a:rPr>
              <a:t> </a:t>
            </a:r>
            <a:r>
              <a:rPr sz="2900" spc="-20" dirty="0">
                <a:solidFill>
                  <a:srgbClr val="005392"/>
                </a:solidFill>
              </a:rPr>
              <a:t>data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11094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44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0356" y="705771"/>
            <a:ext cx="3984938" cy="395702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444" y="3078479"/>
            <a:ext cx="3962400" cy="18409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3379" y="5533644"/>
            <a:ext cx="11166348" cy="4846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82879" y="1575638"/>
            <a:ext cx="51136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1C1C1C"/>
                </a:solidFill>
                <a:latin typeface="Calibri"/>
                <a:cs typeface="Calibri"/>
              </a:rPr>
              <a:t>As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you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can</a:t>
            </a:r>
            <a:r>
              <a:rPr sz="1800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see</a:t>
            </a:r>
            <a:r>
              <a:rPr sz="1800" i="1" spc="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our</a:t>
            </a:r>
            <a:r>
              <a:rPr sz="1800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accuracy</a:t>
            </a:r>
            <a:r>
              <a:rPr sz="1800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is</a:t>
            </a:r>
            <a:r>
              <a:rPr sz="1800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extremely</a:t>
            </a:r>
            <a:r>
              <a:rPr sz="1800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close</a:t>
            </a:r>
            <a:r>
              <a:rPr sz="1800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but</a:t>
            </a:r>
            <a:r>
              <a:rPr sz="1800" i="1" dirty="0">
                <a:solidFill>
                  <a:srgbClr val="1C1C1C"/>
                </a:solidFill>
                <a:latin typeface="Calibri"/>
                <a:cs typeface="Calibri"/>
              </a:rPr>
              <a:t> we </a:t>
            </a:r>
            <a:r>
              <a:rPr sz="1800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do</a:t>
            </a:r>
            <a:r>
              <a:rPr sz="1800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have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 winner</a:t>
            </a:r>
            <a:r>
              <a:rPr sz="1800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its down</a:t>
            </a:r>
            <a:r>
              <a:rPr sz="1800" i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5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1800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decimal</a:t>
            </a:r>
            <a:r>
              <a:rPr sz="1800" i="1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places!</a:t>
            </a:r>
            <a:r>
              <a:rPr sz="1800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using</a:t>
            </a:r>
            <a:r>
              <a:rPr sz="1800" i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this </a:t>
            </a:r>
            <a:r>
              <a:rPr sz="1800" i="1" spc="-39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4444" y="2578607"/>
            <a:ext cx="5303520" cy="28041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1510" y="5111241"/>
            <a:ext cx="2372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1800" i="1" spc="-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1C1C1C"/>
                </a:solidFill>
                <a:latin typeface="Calibri"/>
                <a:cs typeface="Calibri"/>
              </a:rPr>
              <a:t>tree</a:t>
            </a:r>
            <a:r>
              <a:rPr sz="1800" i="1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algorithm</a:t>
            </a:r>
            <a:r>
              <a:rPr sz="1800" i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1C1C1C"/>
                </a:solidFill>
                <a:latin typeface="Calibri"/>
                <a:cs typeface="Calibri"/>
              </a:rPr>
              <a:t>wins!!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1510" y="6152794"/>
            <a:ext cx="9337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After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selecting</a:t>
            </a:r>
            <a:r>
              <a:rPr sz="18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best</a:t>
            </a:r>
            <a:r>
              <a:rPr sz="18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hyperparameters</a:t>
            </a:r>
            <a:r>
              <a:rPr sz="18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12121"/>
                </a:solidFill>
                <a:latin typeface="Calibri"/>
                <a:cs typeface="Calibri"/>
              </a:rPr>
              <a:t>for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 the</a:t>
            </a:r>
            <a:r>
              <a:rPr sz="18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decision</a:t>
            </a:r>
            <a:r>
              <a:rPr sz="18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tree</a:t>
            </a:r>
            <a:r>
              <a:rPr sz="18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classifier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using</a:t>
            </a:r>
            <a:r>
              <a:rPr sz="18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validation</a:t>
            </a:r>
            <a:r>
              <a:rPr sz="18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data,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we </a:t>
            </a:r>
            <a:r>
              <a:rPr sz="1800" spc="-39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achieved</a:t>
            </a:r>
            <a:r>
              <a:rPr sz="18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83.33%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accuracy</a:t>
            </a:r>
            <a:r>
              <a:rPr sz="18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on</a:t>
            </a:r>
            <a:r>
              <a:rPr sz="18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the </a:t>
            </a:r>
            <a:r>
              <a:rPr sz="1800" spc="-15" dirty="0">
                <a:solidFill>
                  <a:srgbClr val="212121"/>
                </a:solidFill>
                <a:latin typeface="Calibri"/>
                <a:cs typeface="Calibri"/>
              </a:rPr>
              <a:t>test</a:t>
            </a:r>
            <a:r>
              <a:rPr sz="18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768" y="1046429"/>
            <a:ext cx="2865755" cy="953769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pc="-5" dirty="0">
                <a:solidFill>
                  <a:srgbClr val="005392"/>
                </a:solidFill>
              </a:rPr>
              <a:t>Confusion</a:t>
            </a:r>
            <a:r>
              <a:rPr spc="-80" dirty="0">
                <a:solidFill>
                  <a:srgbClr val="005392"/>
                </a:solidFill>
              </a:rPr>
              <a:t> </a:t>
            </a:r>
            <a:r>
              <a:rPr spc="-5" dirty="0">
                <a:solidFill>
                  <a:srgbClr val="005392"/>
                </a:solidFill>
              </a:rPr>
              <a:t>Matrix </a:t>
            </a:r>
            <a:r>
              <a:rPr spc="-710" dirty="0">
                <a:solidFill>
                  <a:srgbClr val="005392"/>
                </a:solidFill>
              </a:rPr>
              <a:t> </a:t>
            </a:r>
            <a:r>
              <a:rPr spc="-30" dirty="0">
                <a:solidFill>
                  <a:srgbClr val="005392"/>
                </a:solidFill>
              </a:rPr>
              <a:t>for</a:t>
            </a:r>
            <a:r>
              <a:rPr spc="-15" dirty="0">
                <a:solidFill>
                  <a:srgbClr val="005392"/>
                </a:solidFill>
              </a:rPr>
              <a:t> </a:t>
            </a:r>
            <a:r>
              <a:rPr dirty="0">
                <a:solidFill>
                  <a:srgbClr val="005392"/>
                </a:solidFill>
              </a:rPr>
              <a:t>the</a:t>
            </a:r>
            <a:r>
              <a:rPr spc="-5" dirty="0">
                <a:solidFill>
                  <a:srgbClr val="005392"/>
                </a:solidFill>
              </a:rPr>
              <a:t> </a:t>
            </a:r>
            <a:r>
              <a:rPr spc="-65" dirty="0">
                <a:solidFill>
                  <a:srgbClr val="005392"/>
                </a:solidFill>
              </a:rPr>
              <a:t>Tree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7511" y="1329220"/>
            <a:ext cx="5201269" cy="396761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8768" y="2238247"/>
            <a:ext cx="441198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Consolas"/>
                <a:cs typeface="Consolas"/>
              </a:rPr>
              <a:t>Examining the confusion matrix, we </a:t>
            </a:r>
            <a:r>
              <a:rPr sz="1800" spc="-97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onsolas"/>
                <a:cs typeface="Consolas"/>
              </a:rPr>
              <a:t>see that Tree can distinguish </a:t>
            </a:r>
            <a:r>
              <a:rPr sz="1800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onsolas"/>
                <a:cs typeface="Consolas"/>
              </a:rPr>
              <a:t>between the different classes. </a:t>
            </a:r>
            <a:r>
              <a:rPr sz="1800" dirty="0">
                <a:solidFill>
                  <a:srgbClr val="1C1C1C"/>
                </a:solidFill>
                <a:latin typeface="Consolas"/>
                <a:cs typeface="Consolas"/>
              </a:rPr>
              <a:t>We </a:t>
            </a:r>
            <a:r>
              <a:rPr sz="1800" spc="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Consolas"/>
                <a:cs typeface="Consolas"/>
              </a:rPr>
              <a:t>see </a:t>
            </a:r>
            <a:r>
              <a:rPr sz="1800" spc="-5" dirty="0">
                <a:solidFill>
                  <a:srgbClr val="1C1C1C"/>
                </a:solidFill>
                <a:latin typeface="Consolas"/>
                <a:cs typeface="Consolas"/>
              </a:rPr>
              <a:t>that </a:t>
            </a:r>
            <a:r>
              <a:rPr sz="1800" spc="-10" dirty="0">
                <a:solidFill>
                  <a:srgbClr val="1C1C1C"/>
                </a:solidFill>
                <a:latin typeface="Consolas"/>
                <a:cs typeface="Consolas"/>
              </a:rPr>
              <a:t>the major </a:t>
            </a:r>
            <a:r>
              <a:rPr sz="1800" spc="-5" dirty="0">
                <a:solidFill>
                  <a:srgbClr val="1C1C1C"/>
                </a:solidFill>
                <a:latin typeface="Consolas"/>
                <a:cs typeface="Consolas"/>
              </a:rPr>
              <a:t>problem is false </a:t>
            </a:r>
            <a:r>
              <a:rPr sz="1800" spc="-975" dirty="0">
                <a:solidFill>
                  <a:srgbClr val="1C1C1C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Consolas"/>
                <a:cs typeface="Consolas"/>
              </a:rPr>
              <a:t>positives.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0496" y="4027932"/>
            <a:ext cx="2743200" cy="237286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1363980"/>
            <a:ext cx="10515600" cy="635"/>
          </a:xfrm>
          <a:custGeom>
            <a:avLst/>
            <a:gdLst/>
            <a:ahLst/>
            <a:cxnLst/>
            <a:rect l="l" t="t" r="r" b="b"/>
            <a:pathLst>
              <a:path w="10515600" h="634">
                <a:moveTo>
                  <a:pt x="0" y="0"/>
                </a:moveTo>
                <a:lnTo>
                  <a:pt x="10515600" y="381"/>
                </a:lnTo>
              </a:path>
            </a:pathLst>
          </a:custGeom>
          <a:ln w="635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39" y="787425"/>
            <a:ext cx="276034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35" dirty="0">
                <a:solidFill>
                  <a:srgbClr val="005392"/>
                </a:solidFill>
                <a:latin typeface="Calibri"/>
                <a:cs typeface="Calibri"/>
              </a:rPr>
              <a:t>C</a:t>
            </a:r>
            <a:r>
              <a:rPr sz="4000" spc="-10" dirty="0">
                <a:solidFill>
                  <a:srgbClr val="005392"/>
                </a:solidFill>
                <a:latin typeface="Calibri"/>
                <a:cs typeface="Calibri"/>
              </a:rPr>
              <a:t>ON</a:t>
            </a:r>
            <a:r>
              <a:rPr sz="4000" spc="5" dirty="0">
                <a:solidFill>
                  <a:srgbClr val="005392"/>
                </a:solidFill>
                <a:latin typeface="Calibri"/>
                <a:cs typeface="Calibri"/>
              </a:rPr>
              <a:t>C</a:t>
            </a:r>
            <a:r>
              <a:rPr sz="4000" spc="-75" dirty="0">
                <a:solidFill>
                  <a:srgbClr val="005392"/>
                </a:solidFill>
                <a:latin typeface="Calibri"/>
                <a:cs typeface="Calibri"/>
              </a:rPr>
              <a:t>L</a:t>
            </a: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USION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23561" y="1765757"/>
            <a:ext cx="6464935" cy="410146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41300" marR="474980" indent="-228600">
              <a:lnSpc>
                <a:spcPts val="2500"/>
              </a:lnSpc>
              <a:spcBef>
                <a:spcPts val="7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2600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50" dirty="0">
                <a:solidFill>
                  <a:srgbClr val="1C1C1C"/>
                </a:solidFill>
                <a:latin typeface="Calibri"/>
                <a:cs typeface="Calibri"/>
              </a:rPr>
              <a:t>Tree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Classifier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Algorithm 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is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 the 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best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1C1C1C"/>
                </a:solidFill>
                <a:latin typeface="Calibri"/>
                <a:cs typeface="Calibri"/>
              </a:rPr>
              <a:t>for </a:t>
            </a:r>
            <a:r>
              <a:rPr sz="2600" spc="-57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Machine</a:t>
            </a:r>
            <a:r>
              <a:rPr sz="2600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Learning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1C1C1C"/>
                </a:solidFill>
                <a:latin typeface="Calibri"/>
                <a:cs typeface="Calibri"/>
              </a:rPr>
              <a:t>for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this 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dataset</a:t>
            </a:r>
            <a:endParaRPr sz="2600">
              <a:latin typeface="Calibri"/>
              <a:cs typeface="Calibri"/>
            </a:endParaRPr>
          </a:p>
          <a:p>
            <a:pPr marL="241300" marR="317500" indent="-228600">
              <a:lnSpc>
                <a:spcPct val="8000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Low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weighted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payloads</a:t>
            </a:r>
            <a:r>
              <a:rPr sz="26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perform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1C1C1C"/>
                </a:solidFill>
                <a:latin typeface="Calibri"/>
                <a:cs typeface="Calibri"/>
              </a:rPr>
              <a:t>better</a:t>
            </a:r>
            <a:r>
              <a:rPr sz="26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than </a:t>
            </a:r>
            <a:r>
              <a:rPr sz="2600" spc="-57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heavier payloads</a:t>
            </a:r>
            <a:endParaRPr sz="2600">
              <a:latin typeface="Calibri"/>
              <a:cs typeface="Calibri"/>
            </a:endParaRPr>
          </a:p>
          <a:p>
            <a:pPr marL="241300" marR="447040" indent="-228600">
              <a:lnSpc>
                <a:spcPct val="8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2600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success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1C1C1C"/>
                </a:solidFill>
                <a:latin typeface="Calibri"/>
                <a:cs typeface="Calibri"/>
              </a:rPr>
              <a:t>rates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1C1C1C"/>
                </a:solidFill>
                <a:latin typeface="Calibri"/>
                <a:cs typeface="Calibri"/>
              </a:rPr>
              <a:t>for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 SpaceX launches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is 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directly 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proportional 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time in </a:t>
            </a:r>
            <a:r>
              <a:rPr sz="2600" spc="-20" dirty="0">
                <a:solidFill>
                  <a:srgbClr val="1C1C1C"/>
                </a:solidFill>
                <a:latin typeface="Calibri"/>
                <a:cs typeface="Calibri"/>
              </a:rPr>
              <a:t>years 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they 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will </a:t>
            </a:r>
            <a:r>
              <a:rPr sz="2600" spc="-57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eventually</a:t>
            </a:r>
            <a:r>
              <a:rPr sz="2600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perfect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 the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launches</a:t>
            </a:r>
            <a:endParaRPr sz="2600">
              <a:latin typeface="Calibri"/>
              <a:cs typeface="Calibri"/>
            </a:endParaRPr>
          </a:p>
          <a:p>
            <a:pPr marL="241300" marR="635000" indent="-228600">
              <a:lnSpc>
                <a:spcPts val="2500"/>
              </a:lnSpc>
              <a:spcBef>
                <a:spcPts val="969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1C1C1C"/>
                </a:solidFill>
                <a:latin typeface="Calibri"/>
                <a:cs typeface="Calibri"/>
              </a:rPr>
              <a:t>We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can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see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that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KSC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LC-39A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 had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the 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most </a:t>
            </a:r>
            <a:r>
              <a:rPr sz="2600" spc="-57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successful 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launches 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from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all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the 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sites</a:t>
            </a:r>
            <a:endParaRPr sz="2600">
              <a:latin typeface="Calibri"/>
              <a:cs typeface="Calibri"/>
            </a:endParaRPr>
          </a:p>
          <a:p>
            <a:pPr marL="241300" marR="5080" indent="-228600">
              <a:lnSpc>
                <a:spcPct val="8000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Orbit</a:t>
            </a:r>
            <a:r>
              <a:rPr sz="26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1C1C1C"/>
                </a:solidFill>
                <a:latin typeface="Calibri"/>
                <a:cs typeface="Calibri"/>
              </a:rPr>
              <a:t>GEO,HEO,SSO,ES-L1</a:t>
            </a:r>
            <a:r>
              <a:rPr sz="26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has 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26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best </a:t>
            </a:r>
            <a:r>
              <a:rPr sz="2600" dirty="0">
                <a:solidFill>
                  <a:srgbClr val="1C1C1C"/>
                </a:solidFill>
                <a:latin typeface="Calibri"/>
                <a:cs typeface="Calibri"/>
              </a:rPr>
              <a:t>Success </a:t>
            </a:r>
            <a:r>
              <a:rPr sz="2600" spc="-57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C1C1C"/>
                </a:solidFill>
                <a:latin typeface="Calibri"/>
                <a:cs typeface="Calibri"/>
              </a:rPr>
              <a:t>Rate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148132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7223" y="432562"/>
            <a:ext cx="18294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Conclusion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5067" y="2333244"/>
            <a:ext cx="2848356" cy="285292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1363980"/>
            <a:ext cx="10515600" cy="635"/>
          </a:xfrm>
          <a:custGeom>
            <a:avLst/>
            <a:gdLst/>
            <a:ahLst/>
            <a:cxnLst/>
            <a:rect l="l" t="t" r="r" b="b"/>
            <a:pathLst>
              <a:path w="10515600" h="634">
                <a:moveTo>
                  <a:pt x="0" y="0"/>
                </a:moveTo>
                <a:lnTo>
                  <a:pt x="10515600" y="381"/>
                </a:lnTo>
              </a:path>
            </a:pathLst>
          </a:custGeom>
          <a:ln w="635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39" y="787425"/>
            <a:ext cx="210121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APPEND</a:t>
            </a:r>
            <a:r>
              <a:rPr sz="4000" spc="5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4000" spc="-5" dirty="0">
                <a:solidFill>
                  <a:srgbClr val="005392"/>
                </a:solidFill>
                <a:latin typeface="Calibri"/>
                <a:cs typeface="Calibri"/>
              </a:rPr>
              <a:t>X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14813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87223" y="432562"/>
            <a:ext cx="8779510" cy="47752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Appendix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00">
              <a:latin typeface="Calibri"/>
              <a:cs typeface="Calibri"/>
            </a:endParaRPr>
          </a:p>
          <a:p>
            <a:pPr marL="629920" indent="-229235">
              <a:lnSpc>
                <a:spcPct val="100000"/>
              </a:lnSpc>
              <a:buFont typeface="Arial MT"/>
              <a:buChar char="•"/>
              <a:tabLst>
                <a:tab pos="630555" algn="l"/>
              </a:tabLst>
            </a:pPr>
            <a:r>
              <a:rPr sz="4000" spc="-25" dirty="0">
                <a:solidFill>
                  <a:srgbClr val="006FC0"/>
                </a:solidFill>
                <a:latin typeface="Calibri"/>
                <a:cs typeface="Calibri"/>
              </a:rPr>
              <a:t>Haversine</a:t>
            </a:r>
            <a:r>
              <a:rPr sz="40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spc="-20" dirty="0">
                <a:solidFill>
                  <a:srgbClr val="006FC0"/>
                </a:solidFill>
                <a:latin typeface="Calibri"/>
                <a:cs typeface="Calibri"/>
              </a:rPr>
              <a:t>formula</a:t>
            </a:r>
            <a:endParaRPr sz="4000">
              <a:latin typeface="Calibri"/>
              <a:cs typeface="Calibri"/>
            </a:endParaRPr>
          </a:p>
          <a:p>
            <a:pPr marL="629920" marR="5080" indent="-228600">
              <a:lnSpc>
                <a:spcPts val="4320"/>
              </a:lnSpc>
              <a:spcBef>
                <a:spcPts val="1060"/>
              </a:spcBef>
              <a:buFont typeface="Arial MT"/>
              <a:buChar char="•"/>
              <a:tabLst>
                <a:tab pos="630555" algn="l"/>
              </a:tabLst>
            </a:pPr>
            <a:r>
              <a:rPr sz="4000" spc="-5" dirty="0">
                <a:solidFill>
                  <a:srgbClr val="006FC0"/>
                </a:solidFill>
                <a:latin typeface="Calibri"/>
                <a:cs typeface="Calibri"/>
              </a:rPr>
              <a:t>ADGGoogleMaps</a:t>
            </a:r>
            <a:r>
              <a:rPr sz="4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006FC0"/>
                </a:solidFill>
                <a:latin typeface="Calibri"/>
                <a:cs typeface="Calibri"/>
              </a:rPr>
              <a:t>Module</a:t>
            </a:r>
            <a:r>
              <a:rPr sz="4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006FC0"/>
                </a:solidFill>
                <a:latin typeface="Calibri"/>
                <a:cs typeface="Calibri"/>
              </a:rPr>
              <a:t>(not</a:t>
            </a:r>
            <a:r>
              <a:rPr sz="4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006FC0"/>
                </a:solidFill>
                <a:latin typeface="Calibri"/>
                <a:cs typeface="Calibri"/>
              </a:rPr>
              <a:t>used</a:t>
            </a:r>
            <a:r>
              <a:rPr sz="40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006FC0"/>
                </a:solidFill>
                <a:latin typeface="Calibri"/>
                <a:cs typeface="Calibri"/>
              </a:rPr>
              <a:t>but </a:t>
            </a:r>
            <a:r>
              <a:rPr sz="4000" spc="-8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spc="-20" dirty="0">
                <a:solidFill>
                  <a:srgbClr val="006FC0"/>
                </a:solidFill>
                <a:latin typeface="Calibri"/>
                <a:cs typeface="Calibri"/>
              </a:rPr>
              <a:t>created)</a:t>
            </a:r>
            <a:endParaRPr sz="4000">
              <a:latin typeface="Calibri"/>
              <a:cs typeface="Calibri"/>
            </a:endParaRPr>
          </a:p>
          <a:p>
            <a:pPr marL="629920" indent="-229235">
              <a:lnSpc>
                <a:spcPct val="100000"/>
              </a:lnSpc>
              <a:spcBef>
                <a:spcPts val="470"/>
              </a:spcBef>
              <a:buFont typeface="Arial MT"/>
              <a:buChar char="•"/>
              <a:tabLst>
                <a:tab pos="630555" algn="l"/>
              </a:tabLst>
            </a:pPr>
            <a:r>
              <a:rPr sz="4000" spc="-5" dirty="0">
                <a:solidFill>
                  <a:srgbClr val="006FC0"/>
                </a:solidFill>
                <a:latin typeface="Calibri"/>
                <a:cs typeface="Calibri"/>
              </a:rPr>
              <a:t>Module</a:t>
            </a:r>
            <a:r>
              <a:rPr sz="4000" spc="-10" dirty="0">
                <a:solidFill>
                  <a:srgbClr val="006FC0"/>
                </a:solidFill>
                <a:latin typeface="Calibri"/>
                <a:cs typeface="Calibri"/>
              </a:rPr>
              <a:t> sqlserver</a:t>
            </a:r>
            <a:r>
              <a:rPr sz="40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006FC0"/>
                </a:solidFill>
                <a:latin typeface="Calibri"/>
                <a:cs typeface="Calibri"/>
              </a:rPr>
              <a:t>(ADGSQLSERVER)</a:t>
            </a:r>
            <a:endParaRPr sz="4000">
              <a:latin typeface="Calibri"/>
              <a:cs typeface="Calibri"/>
            </a:endParaRPr>
          </a:p>
          <a:p>
            <a:pPr marL="629920" indent="-229235">
              <a:lnSpc>
                <a:spcPct val="100000"/>
              </a:lnSpc>
              <a:spcBef>
                <a:spcPts val="515"/>
              </a:spcBef>
              <a:buFont typeface="Arial MT"/>
              <a:buChar char="•"/>
              <a:tabLst>
                <a:tab pos="630555" algn="l"/>
              </a:tabLst>
            </a:pPr>
            <a:r>
              <a:rPr sz="4000" spc="-10" dirty="0">
                <a:solidFill>
                  <a:srgbClr val="006FC0"/>
                </a:solidFill>
                <a:latin typeface="Calibri"/>
                <a:cs typeface="Calibri"/>
              </a:rPr>
              <a:t>PythonAnywhere</a:t>
            </a:r>
            <a:r>
              <a:rPr sz="40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006FC0"/>
                </a:solidFill>
                <a:latin typeface="Calibri"/>
                <a:cs typeface="Calibri"/>
              </a:rPr>
              <a:t>24/7</a:t>
            </a:r>
            <a:r>
              <a:rPr sz="40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4000" spc="-15" dirty="0">
                <a:solidFill>
                  <a:srgbClr val="006FC0"/>
                </a:solidFill>
                <a:latin typeface="Calibri"/>
                <a:cs typeface="Calibri"/>
              </a:rPr>
              <a:t>dashboard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481455"/>
            <a:chOff x="0" y="0"/>
            <a:chExt cx="12192000" cy="1481455"/>
          </a:xfrm>
        </p:grpSpPr>
        <p:sp>
          <p:nvSpPr>
            <p:cNvPr id="3" name="object 3"/>
            <p:cNvSpPr/>
            <p:nvPr/>
          </p:nvSpPr>
          <p:spPr>
            <a:xfrm>
              <a:off x="838199" y="1363980"/>
              <a:ext cx="10515600" cy="635"/>
            </a:xfrm>
            <a:custGeom>
              <a:avLst/>
              <a:gdLst/>
              <a:ahLst/>
              <a:cxnLst/>
              <a:rect l="l" t="t" r="r" b="b"/>
              <a:pathLst>
                <a:path w="10515600" h="634">
                  <a:moveTo>
                    <a:pt x="0" y="0"/>
                  </a:moveTo>
                  <a:lnTo>
                    <a:pt x="10515600" y="381"/>
                  </a:lnTo>
                </a:path>
              </a:pathLst>
            </a:custGeom>
            <a:ln w="63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148132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106911" y="6477685"/>
            <a:ext cx="15557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48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7223" y="432562"/>
            <a:ext cx="42341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ADGGoogleMaps</a:t>
            </a:r>
            <a:r>
              <a:rPr spc="-70" dirty="0"/>
              <a:t> </a:t>
            </a:r>
            <a:r>
              <a:rPr dirty="0"/>
              <a:t>Module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072" y="1519809"/>
            <a:ext cx="5831205" cy="334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5392"/>
                </a:solidFill>
                <a:latin typeface="Segoe UI"/>
                <a:cs typeface="Segoe UI"/>
              </a:rPr>
              <a:t>Introduction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ct val="100299"/>
              </a:lnSpc>
              <a:spcBef>
                <a:spcPts val="1400"/>
              </a:spcBef>
            </a:pP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This</a:t>
            </a:r>
            <a:r>
              <a:rPr sz="1200" spc="-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is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a</a:t>
            </a:r>
            <a:r>
              <a:rPr sz="1200" spc="-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python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class I</a:t>
            </a:r>
            <a:r>
              <a:rPr sz="1200" spc="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designed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to</a:t>
            </a:r>
            <a:r>
              <a:rPr sz="1200" spc="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make </a:t>
            </a:r>
            <a:r>
              <a:rPr sz="1200" spc="5" dirty="0">
                <a:solidFill>
                  <a:srgbClr val="005392"/>
                </a:solidFill>
                <a:latin typeface="Consolas"/>
                <a:cs typeface="Consolas"/>
              </a:rPr>
              <a:t>my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 life</a:t>
            </a:r>
            <a:r>
              <a:rPr sz="1200" spc="-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easier and</a:t>
            </a:r>
            <a:r>
              <a:rPr sz="1200" spc="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others </a:t>
            </a:r>
            <a:r>
              <a:rPr sz="1200" spc="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when</a:t>
            </a:r>
            <a:r>
              <a:rPr sz="1200" spc="-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getting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coordinates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from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addresses</a:t>
            </a:r>
            <a:r>
              <a:rPr sz="1200" spc="-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and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producing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a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Folium Python </a:t>
            </a:r>
            <a:r>
              <a:rPr sz="1200" spc="-64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Map</a:t>
            </a:r>
            <a:r>
              <a:rPr sz="1200" spc="-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in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a Jypyter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Notebook.</a:t>
            </a:r>
            <a:r>
              <a:rPr sz="1200" spc="-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This class processing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is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powered</a:t>
            </a:r>
            <a:r>
              <a:rPr sz="1200" spc="-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5392"/>
                </a:solidFill>
                <a:latin typeface="Consolas"/>
                <a:cs typeface="Consolas"/>
              </a:rPr>
              <a:t>by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 the </a:t>
            </a:r>
            <a:r>
              <a:rPr sz="1200" spc="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Google</a:t>
            </a:r>
            <a:r>
              <a:rPr sz="1200" spc="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Geocoding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API.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30"/>
              </a:lnSpc>
              <a:spcBef>
                <a:spcPts val="20"/>
              </a:spcBef>
            </a:pPr>
            <a:r>
              <a:rPr sz="1200" b="1" spc="-5" dirty="0">
                <a:solidFill>
                  <a:srgbClr val="005392"/>
                </a:solidFill>
                <a:latin typeface="Segoe UI"/>
                <a:cs typeface="Segoe UI"/>
              </a:rPr>
              <a:t>Prerequisites</a:t>
            </a:r>
            <a:endParaRPr sz="1200">
              <a:latin typeface="Segoe UI"/>
              <a:cs typeface="Segoe UI"/>
            </a:endParaRPr>
          </a:p>
          <a:p>
            <a:pPr marL="96520" marR="2860675" indent="-83820">
              <a:lnSpc>
                <a:spcPts val="1440"/>
              </a:lnSpc>
              <a:spcBef>
                <a:spcPts val="40"/>
              </a:spcBef>
              <a:buSzPct val="91666"/>
              <a:buChar char="•"/>
              <a:tabLst>
                <a:tab pos="97155" algn="l"/>
              </a:tabLst>
            </a:pP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Sign up for a </a:t>
            </a:r>
            <a:r>
              <a:rPr sz="1200" spc="5" dirty="0">
                <a:solidFill>
                  <a:srgbClr val="005392"/>
                </a:solidFill>
                <a:latin typeface="Consolas"/>
                <a:cs typeface="Consolas"/>
              </a:rPr>
              <a:t>Google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Geocoding API </a:t>
            </a:r>
            <a:r>
              <a:rPr sz="1200" spc="-65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Set</a:t>
            </a:r>
            <a:r>
              <a:rPr sz="1200" spc="-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up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a</a:t>
            </a:r>
            <a:r>
              <a:rPr sz="1200" spc="-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Google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5392"/>
                </a:solidFill>
                <a:latin typeface="Consolas"/>
                <a:cs typeface="Consolas"/>
              </a:rPr>
              <a:t>API</a:t>
            </a:r>
            <a:r>
              <a:rPr sz="1200" spc="-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Key</a:t>
            </a:r>
            <a:endParaRPr sz="1200">
              <a:latin typeface="Consolas"/>
              <a:cs typeface="Consolas"/>
            </a:endParaRPr>
          </a:p>
          <a:p>
            <a:pPr marL="96520" indent="-84455">
              <a:lnSpc>
                <a:spcPts val="1390"/>
              </a:lnSpc>
              <a:buSzPct val="91666"/>
              <a:buChar char="•"/>
              <a:tabLst>
                <a:tab pos="97155" algn="l"/>
              </a:tabLst>
            </a:pP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Head</a:t>
            </a:r>
            <a:r>
              <a:rPr sz="1200" spc="-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to</a:t>
            </a:r>
            <a:r>
              <a:rPr sz="12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library</a:t>
            </a:r>
            <a:r>
              <a:rPr sz="1200" spc="1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under</a:t>
            </a:r>
            <a:r>
              <a:rPr sz="1200" spc="-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APIs &amp; </a:t>
            </a:r>
            <a:r>
              <a:rPr sz="1200" spc="5" dirty="0">
                <a:solidFill>
                  <a:srgbClr val="005392"/>
                </a:solidFill>
                <a:latin typeface="Consolas"/>
                <a:cs typeface="Consolas"/>
              </a:rPr>
              <a:t>Services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 and</a:t>
            </a:r>
            <a:r>
              <a:rPr sz="1200" spc="-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392"/>
                </a:solidFill>
                <a:latin typeface="Consolas"/>
                <a:cs typeface="Consolas"/>
              </a:rPr>
              <a:t>add Geocoding API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50">
              <a:latin typeface="Consolas"/>
              <a:cs typeface="Consolas"/>
            </a:endParaRPr>
          </a:p>
          <a:p>
            <a:pPr marL="12700">
              <a:lnSpc>
                <a:spcPts val="1420"/>
              </a:lnSpc>
            </a:pPr>
            <a:r>
              <a:rPr sz="1200" b="1" spc="-10" dirty="0">
                <a:solidFill>
                  <a:srgbClr val="005392"/>
                </a:solidFill>
                <a:latin typeface="Segoe UI"/>
                <a:cs typeface="Segoe UI"/>
              </a:rPr>
              <a:t>Requirements</a:t>
            </a:r>
            <a:endParaRPr sz="1200">
              <a:latin typeface="Segoe UI"/>
              <a:cs typeface="Segoe UI"/>
            </a:endParaRPr>
          </a:p>
          <a:p>
            <a:pPr marL="88900" indent="-76835">
              <a:lnSpc>
                <a:spcPts val="1420"/>
              </a:lnSpc>
              <a:buSzPct val="91666"/>
              <a:buChar char="•"/>
              <a:tabLst>
                <a:tab pos="89535" algn="l"/>
              </a:tabLst>
            </a:pPr>
            <a:r>
              <a:rPr sz="1200" dirty="0">
                <a:solidFill>
                  <a:srgbClr val="005392"/>
                </a:solidFill>
                <a:latin typeface="Calibri"/>
                <a:cs typeface="Calibri"/>
              </a:rPr>
              <a:t>Google</a:t>
            </a:r>
            <a:r>
              <a:rPr sz="1200" spc="-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5392"/>
                </a:solidFill>
                <a:latin typeface="Calibri"/>
                <a:cs typeface="Calibri"/>
              </a:rPr>
              <a:t>API </a:t>
            </a:r>
            <a:r>
              <a:rPr sz="1200" spc="-10" dirty="0">
                <a:solidFill>
                  <a:srgbClr val="005392"/>
                </a:solidFill>
                <a:latin typeface="Calibri"/>
                <a:cs typeface="Calibri"/>
              </a:rPr>
              <a:t>Secret</a:t>
            </a:r>
            <a:r>
              <a:rPr sz="1200" spc="-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5392"/>
                </a:solidFill>
                <a:latin typeface="Calibri"/>
                <a:cs typeface="Calibri"/>
              </a:rPr>
              <a:t>(API</a:t>
            </a:r>
            <a:r>
              <a:rPr sz="12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5392"/>
                </a:solidFill>
                <a:latin typeface="Calibri"/>
                <a:cs typeface="Calibri"/>
              </a:rPr>
              <a:t>Key)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200" b="1" spc="-5" dirty="0">
                <a:solidFill>
                  <a:srgbClr val="005392"/>
                </a:solidFill>
                <a:latin typeface="Segoe UI"/>
                <a:cs typeface="Segoe UI"/>
              </a:rPr>
              <a:t>Python</a:t>
            </a:r>
            <a:r>
              <a:rPr sz="1200" b="1" spc="-2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200" b="1" spc="-5" dirty="0">
                <a:solidFill>
                  <a:srgbClr val="005392"/>
                </a:solidFill>
                <a:latin typeface="Segoe UI"/>
                <a:cs typeface="Segoe UI"/>
              </a:rPr>
              <a:t>Usage</a:t>
            </a:r>
            <a:r>
              <a:rPr sz="1200" b="1" spc="-4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200" b="1" spc="-5" dirty="0">
                <a:solidFill>
                  <a:srgbClr val="005392"/>
                </a:solidFill>
                <a:latin typeface="Segoe UI"/>
                <a:cs typeface="Segoe UI"/>
              </a:rPr>
              <a:t>Documentation</a:t>
            </a:r>
            <a:endParaRPr sz="1200">
              <a:latin typeface="Segoe UI"/>
              <a:cs typeface="Segoe UI"/>
            </a:endParaRPr>
          </a:p>
          <a:p>
            <a:pPr marL="74930" indent="-62865">
              <a:lnSpc>
                <a:spcPct val="100000"/>
              </a:lnSpc>
              <a:buSzPct val="91666"/>
              <a:buChar char="•"/>
              <a:tabLst>
                <a:tab pos="75565" algn="l"/>
              </a:tabLst>
            </a:pPr>
            <a:r>
              <a:rPr sz="1200" dirty="0">
                <a:solidFill>
                  <a:srgbClr val="005392"/>
                </a:solidFill>
                <a:latin typeface="Segoe UI"/>
                <a:cs typeface="Segoe UI"/>
              </a:rPr>
              <a:t>Getting</a:t>
            </a:r>
            <a:r>
              <a:rPr sz="1200" spc="-4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5392"/>
                </a:solidFill>
                <a:latin typeface="Segoe UI"/>
                <a:cs typeface="Segoe UI"/>
              </a:rPr>
              <a:t>Cords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000" spc="-5" dirty="0">
                <a:latin typeface="Consolas"/>
                <a:cs typeface="Consolas"/>
              </a:rPr>
              <a:t>Simple arguments</a:t>
            </a:r>
            <a:r>
              <a:rPr sz="100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to</a:t>
            </a:r>
            <a:r>
              <a:rPr sz="1000" spc="-2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follow</a:t>
            </a:r>
            <a:r>
              <a:rPr sz="100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by</a:t>
            </a:r>
            <a:r>
              <a:rPr sz="1000" spc="-1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the object</a:t>
            </a:r>
            <a:endParaRPr sz="1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000" u="sng" spc="-5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</a:rPr>
              <a:t> </a:t>
            </a:r>
            <a:r>
              <a:rPr sz="1000" u="sng" spc="5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init</a:t>
            </a:r>
            <a:r>
              <a:rPr sz="1000" u="sng" spc="560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(self,api_key,address)</a:t>
            </a:r>
            <a:r>
              <a:rPr sz="1000" spc="-25" dirty="0">
                <a:latin typeface="Consolas"/>
                <a:cs typeface="Consolas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spc="325" dirty="0">
                <a:latin typeface="Calibri"/>
                <a:cs typeface="Calibri"/>
              </a:rPr>
              <a:t> </a:t>
            </a:r>
            <a:r>
              <a:rPr sz="1000" i="1" spc="-5" dirty="0">
                <a:latin typeface="Consolas"/>
                <a:cs typeface="Consolas"/>
              </a:rPr>
              <a:t>Look</a:t>
            </a:r>
            <a:r>
              <a:rPr sz="1000" i="1" spc="10" dirty="0">
                <a:latin typeface="Consolas"/>
                <a:cs typeface="Consolas"/>
              </a:rPr>
              <a:t> </a:t>
            </a:r>
            <a:r>
              <a:rPr sz="1000" i="1" spc="-5" dirty="0">
                <a:latin typeface="Consolas"/>
                <a:cs typeface="Consolas"/>
              </a:rPr>
              <a:t>at following</a:t>
            </a:r>
            <a:r>
              <a:rPr sz="1000" i="1" spc="-15" dirty="0">
                <a:latin typeface="Consolas"/>
                <a:cs typeface="Consolas"/>
              </a:rPr>
              <a:t> </a:t>
            </a:r>
            <a:r>
              <a:rPr sz="1000" i="1" spc="-5" dirty="0">
                <a:latin typeface="Consolas"/>
                <a:cs typeface="Consolas"/>
              </a:rPr>
              <a:t>usage for</a:t>
            </a:r>
            <a:r>
              <a:rPr sz="1000" i="1" spc="10" dirty="0">
                <a:latin typeface="Consolas"/>
                <a:cs typeface="Consolas"/>
              </a:rPr>
              <a:t> </a:t>
            </a:r>
            <a:r>
              <a:rPr sz="1000" i="1" spc="-5" dirty="0">
                <a:latin typeface="Consolas"/>
                <a:cs typeface="Consolas"/>
              </a:rPr>
              <a:t>guidance</a:t>
            </a:r>
            <a:endParaRPr sz="1000">
              <a:latin typeface="Consolas"/>
              <a:cs typeface="Consola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0331" y="5131308"/>
            <a:ext cx="4917948" cy="106070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49072" y="6293002"/>
            <a:ext cx="344932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95"/>
              </a:lnSpc>
              <a:spcBef>
                <a:spcPts val="95"/>
              </a:spcBef>
            </a:pPr>
            <a:r>
              <a:rPr sz="1000" spc="-5" dirty="0">
                <a:latin typeface="Consolas"/>
                <a:cs typeface="Consolas"/>
              </a:rPr>
              <a:t>This</a:t>
            </a:r>
            <a:r>
              <a:rPr sz="100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returns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a</a:t>
            </a:r>
            <a:r>
              <a:rPr sz="1000" spc="-1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list</a:t>
            </a:r>
            <a:r>
              <a:rPr sz="1000" spc="-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with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your</a:t>
            </a:r>
            <a:r>
              <a:rPr sz="1000" spc="-1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coordinates</a:t>
            </a:r>
            <a:r>
              <a:rPr sz="1000" spc="-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of</a:t>
            </a:r>
            <a:r>
              <a:rPr sz="1000" spc="-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that</a:t>
            </a:r>
            <a:endParaRPr sz="1000">
              <a:latin typeface="Consolas"/>
              <a:cs typeface="Consolas"/>
            </a:endParaRPr>
          </a:p>
          <a:p>
            <a:pPr marL="12700">
              <a:lnSpc>
                <a:spcPts val="1195"/>
              </a:lnSpc>
            </a:pPr>
            <a:r>
              <a:rPr sz="1000" spc="-5" dirty="0">
                <a:latin typeface="Consolas"/>
                <a:cs typeface="Consolas"/>
              </a:rPr>
              <a:t>address</a:t>
            </a:r>
            <a:r>
              <a:rPr sz="1000" spc="-4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example</a:t>
            </a:r>
            <a:endParaRPr sz="1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spc="-5" dirty="0">
                <a:latin typeface="Consolas"/>
                <a:cs typeface="Consolas"/>
              </a:rPr>
              <a:t>[</a:t>
            </a:r>
            <a:r>
              <a:rPr sz="1000" spc="-5" dirty="0">
                <a:latin typeface="Calibri"/>
                <a:cs typeface="Calibri"/>
              </a:rPr>
              <a:t>‘</a:t>
            </a:r>
            <a:r>
              <a:rPr sz="1000" spc="-5" dirty="0">
                <a:latin typeface="Consolas"/>
                <a:cs typeface="Consolas"/>
              </a:rPr>
              <a:t>longitude</a:t>
            </a:r>
            <a:r>
              <a:rPr sz="1000" spc="-5" dirty="0">
                <a:latin typeface="Calibri"/>
                <a:cs typeface="Calibri"/>
              </a:rPr>
              <a:t>’</a:t>
            </a:r>
            <a:r>
              <a:rPr sz="1000" spc="-5" dirty="0">
                <a:latin typeface="Consolas"/>
                <a:cs typeface="Consolas"/>
              </a:rPr>
              <a:t>,</a:t>
            </a:r>
            <a:r>
              <a:rPr sz="1000" spc="-5" dirty="0">
                <a:latin typeface="Calibri"/>
                <a:cs typeface="Calibri"/>
              </a:rPr>
              <a:t>’</a:t>
            </a:r>
            <a:r>
              <a:rPr sz="1000" spc="-5" dirty="0">
                <a:latin typeface="Consolas"/>
                <a:cs typeface="Consolas"/>
              </a:rPr>
              <a:t>latitude</a:t>
            </a:r>
            <a:r>
              <a:rPr sz="1000" spc="-5" dirty="0">
                <a:latin typeface="Calibri"/>
                <a:cs typeface="Calibri"/>
              </a:rPr>
              <a:t>’</a:t>
            </a:r>
            <a:r>
              <a:rPr sz="1000" spc="-5" dirty="0">
                <a:latin typeface="Consolas"/>
                <a:cs typeface="Consolas"/>
              </a:rPr>
              <a:t>]</a:t>
            </a:r>
            <a:endParaRPr sz="1000">
              <a:latin typeface="Consolas"/>
              <a:cs typeface="Consola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8484" y="2628900"/>
            <a:ext cx="2199132" cy="107746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8484" y="3867911"/>
            <a:ext cx="5748527" cy="272643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548243" y="2579065"/>
            <a:ext cx="3138170" cy="116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 indent="-62865">
              <a:lnSpc>
                <a:spcPts val="1425"/>
              </a:lnSpc>
              <a:spcBef>
                <a:spcPts val="100"/>
              </a:spcBef>
              <a:buSzPct val="91666"/>
              <a:buChar char="•"/>
              <a:tabLst>
                <a:tab pos="75565" algn="l"/>
              </a:tabLst>
            </a:pPr>
            <a:r>
              <a:rPr sz="1200" spc="-5" dirty="0">
                <a:solidFill>
                  <a:srgbClr val="005392"/>
                </a:solidFill>
                <a:latin typeface="Segoe UI"/>
                <a:cs typeface="Segoe UI"/>
              </a:rPr>
              <a:t>Returning</a:t>
            </a:r>
            <a:r>
              <a:rPr sz="1200" spc="-4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5392"/>
                </a:solidFill>
                <a:latin typeface="Segoe UI"/>
                <a:cs typeface="Segoe UI"/>
              </a:rPr>
              <a:t>Folium</a:t>
            </a:r>
            <a:r>
              <a:rPr sz="1200" spc="-2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5392"/>
                </a:solidFill>
                <a:latin typeface="Segoe UI"/>
                <a:cs typeface="Segoe UI"/>
              </a:rPr>
              <a:t>Python</a:t>
            </a:r>
            <a:r>
              <a:rPr sz="1200" spc="-2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5392"/>
                </a:solidFill>
                <a:latin typeface="Segoe UI"/>
                <a:cs typeface="Segoe UI"/>
              </a:rPr>
              <a:t>Map</a:t>
            </a:r>
            <a:r>
              <a:rPr sz="1200" spc="-1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5392"/>
                </a:solidFill>
                <a:latin typeface="Segoe UI"/>
                <a:cs typeface="Segoe UI"/>
              </a:rPr>
              <a:t>in</a:t>
            </a:r>
            <a:r>
              <a:rPr sz="1200" spc="-2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5392"/>
                </a:solidFill>
                <a:latin typeface="Segoe UI"/>
                <a:cs typeface="Segoe UI"/>
              </a:rPr>
              <a:t>Jypyter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005392"/>
                </a:solidFill>
                <a:latin typeface="Segoe UI"/>
                <a:cs typeface="Segoe UI"/>
              </a:rPr>
              <a:t>Notebook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000" spc="-5" dirty="0">
                <a:latin typeface="Consolas"/>
                <a:cs typeface="Consolas"/>
              </a:rPr>
              <a:t>assuming</a:t>
            </a:r>
            <a:r>
              <a:rPr sz="1000" spc="-2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you</a:t>
            </a:r>
            <a:r>
              <a:rPr sz="100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declared</a:t>
            </a:r>
            <a:r>
              <a:rPr sz="1000" spc="-1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mapclass</a:t>
            </a:r>
            <a:r>
              <a:rPr sz="1000" spc="-1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in</a:t>
            </a:r>
            <a:r>
              <a:rPr sz="100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1.</a:t>
            </a:r>
            <a:endParaRPr sz="1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Consolas"/>
                <a:cs typeface="Consolas"/>
              </a:rPr>
              <a:t>.</a:t>
            </a:r>
            <a:r>
              <a:rPr sz="1000" spc="-5" dirty="0">
                <a:solidFill>
                  <a:srgbClr val="4471C4"/>
                </a:solidFill>
                <a:latin typeface="Consolas"/>
                <a:cs typeface="Consolas"/>
              </a:rPr>
              <a:t>ReturnMap</a:t>
            </a:r>
            <a:r>
              <a:rPr sz="1000" spc="-5" dirty="0">
                <a:latin typeface="Consolas"/>
                <a:cs typeface="Consolas"/>
              </a:rPr>
              <a:t>(</a:t>
            </a:r>
            <a:r>
              <a:rPr sz="1000" spc="-5" dirty="0">
                <a:solidFill>
                  <a:srgbClr val="EC7C30"/>
                </a:solidFill>
                <a:latin typeface="Consolas"/>
                <a:cs typeface="Consolas"/>
              </a:rPr>
              <a:t>size</a:t>
            </a:r>
            <a:r>
              <a:rPr sz="1000" spc="-5" dirty="0">
                <a:latin typeface="Consolas"/>
                <a:cs typeface="Consolas"/>
              </a:rPr>
              <a:t>)</a:t>
            </a:r>
            <a:endParaRPr sz="1000">
              <a:latin typeface="Consolas"/>
              <a:cs typeface="Consolas"/>
            </a:endParaRPr>
          </a:p>
          <a:p>
            <a:pPr marL="12700" marR="5080">
              <a:lnSpc>
                <a:spcPct val="100800"/>
              </a:lnSpc>
              <a:spcBef>
                <a:spcPts val="810"/>
              </a:spcBef>
            </a:pPr>
            <a:r>
              <a:rPr sz="1200" dirty="0">
                <a:latin typeface="Consolas"/>
                <a:cs typeface="Consolas"/>
              </a:rPr>
              <a:t>this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function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returns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this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Folium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map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in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the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Jypyter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Notebook</a:t>
            </a:r>
            <a:endParaRPr sz="1200">
              <a:latin typeface="Consolas"/>
              <a:cs typeface="Consola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19513" y="1720245"/>
            <a:ext cx="477072" cy="63079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91840" y="1670073"/>
            <a:ext cx="657942" cy="87348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481455"/>
            <a:chOff x="0" y="0"/>
            <a:chExt cx="12192000" cy="1481455"/>
          </a:xfrm>
        </p:grpSpPr>
        <p:sp>
          <p:nvSpPr>
            <p:cNvPr id="3" name="object 3"/>
            <p:cNvSpPr/>
            <p:nvPr/>
          </p:nvSpPr>
          <p:spPr>
            <a:xfrm>
              <a:off x="838199" y="1363980"/>
              <a:ext cx="10515600" cy="635"/>
            </a:xfrm>
            <a:custGeom>
              <a:avLst/>
              <a:gdLst/>
              <a:ahLst/>
              <a:cxnLst/>
              <a:rect l="l" t="t" r="r" b="b"/>
              <a:pathLst>
                <a:path w="10515600" h="634">
                  <a:moveTo>
                    <a:pt x="0" y="0"/>
                  </a:moveTo>
                  <a:lnTo>
                    <a:pt x="10515600" y="381"/>
                  </a:lnTo>
                </a:path>
              </a:pathLst>
            </a:custGeom>
            <a:ln w="63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148132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094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49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3952" y="3808095"/>
            <a:ext cx="4063294" cy="12355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" y="5265420"/>
            <a:ext cx="8351520" cy="14554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69696" y="1585086"/>
            <a:ext cx="7638415" cy="2068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5392"/>
                </a:solidFill>
                <a:latin typeface="Segoe UI Light"/>
                <a:cs typeface="Segoe UI Light"/>
              </a:rPr>
              <a:t>Introduction</a:t>
            </a:r>
            <a:endParaRPr sz="1600">
              <a:latin typeface="Segoe UI Light"/>
              <a:cs typeface="Segoe UI Light"/>
            </a:endParaRPr>
          </a:p>
          <a:p>
            <a:pPr marL="12700" marR="353060">
              <a:lnSpc>
                <a:spcPct val="100000"/>
              </a:lnSpc>
              <a:spcBef>
                <a:spcPts val="35"/>
              </a:spcBef>
            </a:pPr>
            <a:r>
              <a:rPr sz="1000" spc="-5" dirty="0">
                <a:latin typeface="Consolas"/>
                <a:cs typeface="Consolas"/>
              </a:rPr>
              <a:t>The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haversine</a:t>
            </a:r>
            <a:r>
              <a:rPr sz="100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formula</a:t>
            </a:r>
            <a:r>
              <a:rPr sz="100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determines</a:t>
            </a:r>
            <a:r>
              <a:rPr sz="1000" spc="1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the</a:t>
            </a:r>
            <a:r>
              <a:rPr sz="100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great-circle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distance</a:t>
            </a:r>
            <a:r>
              <a:rPr sz="100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between</a:t>
            </a:r>
            <a:r>
              <a:rPr sz="1000" dirty="0">
                <a:latin typeface="Consolas"/>
                <a:cs typeface="Consolas"/>
              </a:rPr>
              <a:t> two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points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on</a:t>
            </a:r>
            <a:r>
              <a:rPr sz="100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a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sphere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dirty="0">
                <a:latin typeface="Consolas"/>
                <a:cs typeface="Consolas"/>
              </a:rPr>
              <a:t>given their 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longitudes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and latitudes.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Important in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navigation,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10" dirty="0">
                <a:latin typeface="Consolas"/>
                <a:cs typeface="Consolas"/>
              </a:rPr>
              <a:t>it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is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a special</a:t>
            </a:r>
            <a:r>
              <a:rPr sz="1000" spc="-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case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of a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more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10" dirty="0">
                <a:latin typeface="Consolas"/>
                <a:cs typeface="Consolas"/>
              </a:rPr>
              <a:t>general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formula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in </a:t>
            </a:r>
            <a:r>
              <a:rPr sz="100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spherical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trigonometry,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the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10" dirty="0">
                <a:latin typeface="Consolas"/>
                <a:cs typeface="Consolas"/>
              </a:rPr>
              <a:t>law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of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haversines,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that</a:t>
            </a:r>
            <a:r>
              <a:rPr sz="1000" spc="-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relates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the sides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and angles</a:t>
            </a:r>
            <a:r>
              <a:rPr sz="1000" spc="-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of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spherical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triangles.</a:t>
            </a:r>
            <a:endParaRPr sz="1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5392"/>
                </a:solidFill>
                <a:latin typeface="Segoe UI Light"/>
                <a:cs typeface="Segoe UI Light"/>
              </a:rPr>
              <a:t>Usage</a:t>
            </a:r>
            <a:endParaRPr sz="1600">
              <a:latin typeface="Segoe UI Light"/>
              <a:cs typeface="Segoe UI Light"/>
            </a:endParaRPr>
          </a:p>
          <a:p>
            <a:pPr marL="12700" marR="5080">
              <a:lnSpc>
                <a:spcPct val="100000"/>
              </a:lnSpc>
              <a:spcBef>
                <a:spcPts val="35"/>
              </a:spcBef>
            </a:pPr>
            <a:r>
              <a:rPr sz="1000" spc="-5" dirty="0">
                <a:latin typeface="Consolas"/>
                <a:cs typeface="Consolas"/>
              </a:rPr>
              <a:t>Why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did</a:t>
            </a:r>
            <a:r>
              <a:rPr sz="1000" spc="-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I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use</a:t>
            </a:r>
            <a:r>
              <a:rPr sz="1000" spc="-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this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formula?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First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of</a:t>
            </a:r>
            <a:r>
              <a:rPr sz="1000" spc="-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all, I</a:t>
            </a:r>
            <a:r>
              <a:rPr sz="1000" spc="-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believe</a:t>
            </a:r>
            <a:r>
              <a:rPr sz="1000" spc="-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the</a:t>
            </a:r>
            <a:r>
              <a:rPr sz="1000" spc="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Earth</a:t>
            </a:r>
            <a:r>
              <a:rPr sz="1000" spc="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is</a:t>
            </a:r>
            <a:r>
              <a:rPr sz="1000" spc="-10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round/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elliptical.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I</a:t>
            </a:r>
            <a:r>
              <a:rPr sz="100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10" dirty="0">
                <a:solidFill>
                  <a:srgbClr val="1F2023"/>
                </a:solidFill>
                <a:latin typeface="Consolas"/>
                <a:cs typeface="Consolas"/>
              </a:rPr>
              <a:t>am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 not</a:t>
            </a:r>
            <a:r>
              <a:rPr sz="100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a</a:t>
            </a:r>
            <a:r>
              <a:rPr sz="100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Flat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Earth </a:t>
            </a:r>
            <a:r>
              <a:rPr sz="100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Believer!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Jokes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aside when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doing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Google</a:t>
            </a:r>
            <a:r>
              <a:rPr sz="1000" spc="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research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for</a:t>
            </a:r>
            <a:r>
              <a:rPr sz="1000" spc="-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integrating </a:t>
            </a:r>
            <a:r>
              <a:rPr sz="1000" spc="-10" dirty="0">
                <a:solidFill>
                  <a:srgbClr val="1F2023"/>
                </a:solidFill>
                <a:latin typeface="Consolas"/>
                <a:cs typeface="Consolas"/>
              </a:rPr>
              <a:t>my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005392"/>
                </a:solidFill>
                <a:latin typeface="Consolas"/>
                <a:cs typeface="Consolas"/>
              </a:rPr>
              <a:t>ADGGoogleMaps</a:t>
            </a:r>
            <a:r>
              <a:rPr sz="1000" spc="5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005392"/>
                </a:solidFill>
                <a:latin typeface="Consolas"/>
                <a:cs typeface="Consolas"/>
              </a:rPr>
              <a:t>API</a:t>
            </a:r>
            <a:r>
              <a:rPr sz="1000" spc="10" dirty="0">
                <a:solidFill>
                  <a:srgbClr val="005392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with</a:t>
            </a:r>
            <a:r>
              <a:rPr sz="100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a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Python</a:t>
            </a:r>
            <a:r>
              <a:rPr sz="100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function </a:t>
            </a:r>
            <a:r>
              <a:rPr sz="100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to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calculate</a:t>
            </a:r>
            <a:r>
              <a:rPr sz="1000" spc="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10" dirty="0">
                <a:solidFill>
                  <a:srgbClr val="1F2023"/>
                </a:solidFill>
                <a:latin typeface="Consolas"/>
                <a:cs typeface="Consolas"/>
              </a:rPr>
              <a:t>the</a:t>
            </a:r>
            <a:r>
              <a:rPr sz="1000" spc="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distance</a:t>
            </a:r>
            <a:r>
              <a:rPr sz="1000" spc="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using</a:t>
            </a:r>
            <a:r>
              <a:rPr sz="1000" spc="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two</a:t>
            </a:r>
            <a:r>
              <a:rPr sz="1000" spc="-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distinct sets</a:t>
            </a:r>
            <a:r>
              <a:rPr sz="1000" spc="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of {longitudinal,</a:t>
            </a:r>
            <a:r>
              <a:rPr sz="1000" spc="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latitudinal}</a:t>
            </a:r>
            <a:r>
              <a:rPr sz="1000" spc="-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list sets.</a:t>
            </a:r>
            <a:r>
              <a:rPr sz="1000" spc="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Haversine was</a:t>
            </a:r>
            <a:r>
              <a:rPr sz="1000" spc="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10" dirty="0">
                <a:solidFill>
                  <a:srgbClr val="1F2023"/>
                </a:solidFill>
                <a:latin typeface="Consolas"/>
                <a:cs typeface="Consolas"/>
              </a:rPr>
              <a:t>the </a:t>
            </a:r>
            <a:r>
              <a:rPr sz="1000" spc="-53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trigonometric</a:t>
            </a:r>
            <a:r>
              <a:rPr sz="1000" spc="-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solution</a:t>
            </a:r>
            <a:r>
              <a:rPr sz="1000" spc="-10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to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solve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my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requirements</a:t>
            </a:r>
            <a:r>
              <a:rPr sz="1000" spc="5" dirty="0">
                <a:solidFill>
                  <a:srgbClr val="1F2023"/>
                </a:solidFill>
                <a:latin typeface="Consolas"/>
                <a:cs typeface="Consolas"/>
              </a:rPr>
              <a:t> </a:t>
            </a:r>
            <a:r>
              <a:rPr sz="1000" spc="-5" dirty="0">
                <a:solidFill>
                  <a:srgbClr val="1F2023"/>
                </a:solidFill>
                <a:latin typeface="Consolas"/>
                <a:cs typeface="Consolas"/>
              </a:rPr>
              <a:t>above.</a:t>
            </a:r>
            <a:endParaRPr sz="1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5392"/>
                </a:solidFill>
                <a:latin typeface="Segoe UI Light"/>
                <a:cs typeface="Segoe UI Light"/>
              </a:rPr>
              <a:t>Formula</a:t>
            </a:r>
            <a:endParaRPr sz="1600">
              <a:latin typeface="Segoe UI Light"/>
              <a:cs typeface="Segoe UI Ligh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87223" y="432562"/>
            <a:ext cx="30416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Haversine</a:t>
            </a:r>
            <a:r>
              <a:rPr spc="-55" dirty="0"/>
              <a:t> </a:t>
            </a:r>
            <a:r>
              <a:rPr spc="-15" dirty="0"/>
              <a:t>formula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44168"/>
            <a:ext cx="12192000" cy="5514340"/>
          </a:xfrm>
          <a:custGeom>
            <a:avLst/>
            <a:gdLst/>
            <a:ahLst/>
            <a:cxnLst/>
            <a:rect l="l" t="t" r="r" b="b"/>
            <a:pathLst>
              <a:path w="12192000" h="5514340">
                <a:moveTo>
                  <a:pt x="12192000" y="0"/>
                </a:moveTo>
                <a:lnTo>
                  <a:pt x="0" y="0"/>
                </a:lnTo>
                <a:lnTo>
                  <a:pt x="0" y="5513832"/>
                </a:lnTo>
                <a:lnTo>
                  <a:pt x="12192000" y="551383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09846" y="1778254"/>
            <a:ext cx="6770370" cy="3787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collection methodology:</a:t>
            </a:r>
            <a:endParaRPr sz="17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SpaceX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Rest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(Web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Scrapping)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400" spc="-2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400" u="sng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2"/>
              </a:rPr>
              <a:t>Wikipedia</a:t>
            </a:r>
            <a:endParaRPr sz="1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23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wrangling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(Transforming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Learning)</a:t>
            </a:r>
            <a:endParaRPr sz="17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Hot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Encoding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fields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Machine Learning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dropping irrelevant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exploratory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(EDA)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visualization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endParaRPr sz="1700">
              <a:latin typeface="Calibri"/>
              <a:cs typeface="Calibri"/>
            </a:endParaRPr>
          </a:p>
          <a:p>
            <a:pPr marL="927100" marR="252095" indent="-521970">
              <a:lnSpc>
                <a:spcPct val="70000"/>
              </a:lnSpc>
              <a:spcBef>
                <a:spcPts val="1010"/>
              </a:spcBef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Plotting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Scatter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Graphs,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Bar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Graphs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show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relationships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between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to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show patterns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interactive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visual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analytics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Folium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Plotly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Dash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23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predictive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analysis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classification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17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build,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tune,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evaluate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classification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13441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520" y="301243"/>
            <a:ext cx="2800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Methodology</a:t>
            </a:r>
            <a:endParaRPr sz="4000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2836" y="1825752"/>
            <a:ext cx="3553967" cy="370789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146535" y="6464985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pPr marL="38100">
                <a:lnSpc>
                  <a:spcPts val="1240"/>
                </a:lnSpc>
              </a:pPr>
              <a:t>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481455"/>
            <a:chOff x="0" y="0"/>
            <a:chExt cx="12192000" cy="1481455"/>
          </a:xfrm>
        </p:grpSpPr>
        <p:sp>
          <p:nvSpPr>
            <p:cNvPr id="3" name="object 3"/>
            <p:cNvSpPr/>
            <p:nvPr/>
          </p:nvSpPr>
          <p:spPr>
            <a:xfrm>
              <a:off x="838199" y="1363980"/>
              <a:ext cx="10515600" cy="635"/>
            </a:xfrm>
            <a:custGeom>
              <a:avLst/>
              <a:gdLst/>
              <a:ahLst/>
              <a:cxnLst/>
              <a:rect l="l" t="t" r="r" b="b"/>
              <a:pathLst>
                <a:path w="10515600" h="634">
                  <a:moveTo>
                    <a:pt x="0" y="0"/>
                  </a:moveTo>
                  <a:lnTo>
                    <a:pt x="10515600" y="381"/>
                  </a:lnTo>
                </a:path>
              </a:pathLst>
            </a:custGeom>
            <a:ln w="63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148132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094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50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7223" y="432562"/>
            <a:ext cx="26504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ADGSQLSERVER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91464" y="1814576"/>
            <a:ext cx="5988050" cy="3592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5392"/>
                </a:solidFill>
                <a:latin typeface="Segoe UI"/>
                <a:cs typeface="Segoe UI"/>
              </a:rPr>
              <a:t>Introduction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</a:pP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basically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I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just wanted an easier way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to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get my data into my </a:t>
            </a:r>
            <a:r>
              <a:rPr sz="1800" spc="-48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python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programming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by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coding my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own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module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powered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by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ODBC</a:t>
            </a:r>
            <a:r>
              <a:rPr sz="1800" spc="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to</a:t>
            </a:r>
            <a:r>
              <a:rPr sz="1800" spc="-1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simplify</a:t>
            </a:r>
            <a:r>
              <a:rPr sz="1800" spc="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my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code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32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005392"/>
                </a:solidFill>
                <a:latin typeface="Segoe UI"/>
                <a:cs typeface="Segoe UI"/>
              </a:rPr>
              <a:t>Implementation</a:t>
            </a:r>
            <a:endParaRPr sz="1800">
              <a:latin typeface="Segoe UI"/>
              <a:cs typeface="Segoe UI"/>
            </a:endParaRPr>
          </a:p>
          <a:p>
            <a:pPr marL="12700" marR="3643629">
              <a:lnSpc>
                <a:spcPct val="100000"/>
              </a:lnSpc>
              <a:spcBef>
                <a:spcPts val="2160"/>
              </a:spcBef>
            </a:pP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Pull</a:t>
            </a:r>
            <a:r>
              <a:rPr sz="1800" spc="-3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data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 from</a:t>
            </a:r>
            <a:r>
              <a:rPr sz="1800" spc="-3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columns </a:t>
            </a:r>
            <a:r>
              <a:rPr sz="1800" spc="-48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Extract </a:t>
            </a:r>
            <a:r>
              <a:rPr sz="1800" spc="-15" dirty="0">
                <a:solidFill>
                  <a:srgbClr val="005392"/>
                </a:solidFill>
                <a:latin typeface="Segoe UI"/>
                <a:cs typeface="Segoe UI"/>
              </a:rPr>
              <a:t>Records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Run</a:t>
            </a:r>
            <a:r>
              <a:rPr sz="1800" spc="-5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20" dirty="0">
                <a:solidFill>
                  <a:srgbClr val="005392"/>
                </a:solidFill>
                <a:latin typeface="Segoe UI"/>
                <a:cs typeface="Segoe UI"/>
              </a:rPr>
              <a:t>Stored</a:t>
            </a:r>
            <a:r>
              <a:rPr sz="1800" spc="-2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Procedures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….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20896" y="3180588"/>
            <a:ext cx="6057900" cy="298704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481455"/>
            <a:chOff x="0" y="0"/>
            <a:chExt cx="12192000" cy="1481455"/>
          </a:xfrm>
        </p:grpSpPr>
        <p:sp>
          <p:nvSpPr>
            <p:cNvPr id="3" name="object 3"/>
            <p:cNvSpPr/>
            <p:nvPr/>
          </p:nvSpPr>
          <p:spPr>
            <a:xfrm>
              <a:off x="838199" y="1363980"/>
              <a:ext cx="10515600" cy="635"/>
            </a:xfrm>
            <a:custGeom>
              <a:avLst/>
              <a:gdLst/>
              <a:ahLst/>
              <a:cxnLst/>
              <a:rect l="l" t="t" r="r" b="b"/>
              <a:pathLst>
                <a:path w="10515600" h="634">
                  <a:moveTo>
                    <a:pt x="0" y="0"/>
                  </a:moveTo>
                  <a:lnTo>
                    <a:pt x="10515600" y="381"/>
                  </a:lnTo>
                </a:path>
              </a:pathLst>
            </a:custGeom>
            <a:ln w="63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148132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094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51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7223" y="432562"/>
            <a:ext cx="29679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Python</a:t>
            </a:r>
            <a:r>
              <a:rPr spc="-45" dirty="0"/>
              <a:t> </a:t>
            </a:r>
            <a:r>
              <a:rPr spc="-15" dirty="0"/>
              <a:t>Anywhere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2808" y="1788414"/>
            <a:ext cx="1377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5392"/>
                </a:solidFill>
                <a:latin typeface="Segoe UI"/>
                <a:cs typeface="Segoe UI"/>
              </a:rPr>
              <a:t>Introduction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2808" y="2337053"/>
            <a:ext cx="5971540" cy="4141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5941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I</a:t>
            </a:r>
            <a:r>
              <a:rPr sz="1800" spc="-2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wanted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to</a:t>
            </a:r>
            <a:r>
              <a:rPr sz="1800" spc="-2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put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my</a:t>
            </a:r>
            <a:r>
              <a:rPr sz="1800" spc="-2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python</a:t>
            </a:r>
            <a:r>
              <a:rPr sz="1800" spc="-2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website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running</a:t>
            </a:r>
            <a:r>
              <a:rPr sz="1800" spc="-4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24/7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 on</a:t>
            </a:r>
            <a:r>
              <a:rPr sz="1800" spc="-2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the </a:t>
            </a:r>
            <a:r>
              <a:rPr sz="1800" spc="-48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cloud so anyone can view it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then I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came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across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 PythonAnywhere.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5392"/>
                </a:solidFill>
                <a:latin typeface="Segoe UI"/>
                <a:cs typeface="Segoe UI"/>
              </a:rPr>
              <a:t>Implementation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25" dirty="0">
                <a:solidFill>
                  <a:srgbClr val="005392"/>
                </a:solidFill>
                <a:latin typeface="Segoe UI"/>
                <a:cs typeface="Segoe UI"/>
              </a:rPr>
              <a:t>We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run</a:t>
            </a:r>
            <a:r>
              <a:rPr sz="1800" spc="-3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Flask in</a:t>
            </a:r>
            <a:r>
              <a:rPr sz="1800" spc="-2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/www/</a:t>
            </a:r>
            <a:r>
              <a:rPr sz="1800" spc="1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on</a:t>
            </a:r>
            <a:r>
              <a:rPr sz="1800" spc="-3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the</a:t>
            </a:r>
            <a:r>
              <a:rPr sz="1800" spc="-2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docker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 Linux</a:t>
            </a:r>
            <a:r>
              <a:rPr sz="1800" spc="-2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container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30" dirty="0">
                <a:solidFill>
                  <a:srgbClr val="005392"/>
                </a:solidFill>
                <a:latin typeface="Segoe UI"/>
                <a:cs typeface="Segoe UI"/>
              </a:rPr>
              <a:t>We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 have</a:t>
            </a:r>
            <a:r>
              <a:rPr sz="1800" spc="-3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two</a:t>
            </a:r>
            <a:r>
              <a:rPr sz="1800" spc="-2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files flask_app.py</a:t>
            </a:r>
            <a:r>
              <a:rPr sz="1800" spc="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,</a:t>
            </a:r>
            <a:r>
              <a:rPr sz="1800" spc="-1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wsgi.py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These</a:t>
            </a:r>
            <a:r>
              <a:rPr sz="1800" spc="-4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15" dirty="0">
                <a:solidFill>
                  <a:srgbClr val="005392"/>
                </a:solidFill>
                <a:latin typeface="Segoe UI"/>
                <a:cs typeface="Segoe UI"/>
              </a:rPr>
              <a:t>are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the</a:t>
            </a:r>
            <a:r>
              <a:rPr sz="1800" spc="-2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files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that</a:t>
            </a:r>
            <a:r>
              <a:rPr sz="1800" spc="-2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run</a:t>
            </a:r>
            <a:r>
              <a:rPr sz="1800" spc="-2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our</a:t>
            </a:r>
            <a:r>
              <a:rPr sz="1800" spc="-3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website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005392"/>
                </a:solidFill>
                <a:latin typeface="Segoe UI"/>
                <a:cs typeface="Segoe UI"/>
              </a:rPr>
              <a:t>Pricing</a:t>
            </a:r>
            <a:endParaRPr sz="18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</a:pPr>
            <a:r>
              <a:rPr sz="1800" spc="-15" dirty="0">
                <a:solidFill>
                  <a:srgbClr val="005392"/>
                </a:solidFill>
                <a:latin typeface="Segoe UI"/>
                <a:cs typeface="Segoe UI"/>
              </a:rPr>
              <a:t>Free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but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we </a:t>
            </a:r>
            <a:r>
              <a:rPr sz="1800" spc="-15" dirty="0">
                <a:solidFill>
                  <a:srgbClr val="005392"/>
                </a:solidFill>
                <a:latin typeface="Segoe UI"/>
                <a:cs typeface="Segoe UI"/>
              </a:rPr>
              <a:t>are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restricted to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hitting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the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renew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button </a:t>
            </a:r>
            <a:r>
              <a:rPr sz="1800" spc="5" dirty="0">
                <a:solidFill>
                  <a:srgbClr val="005392"/>
                </a:solidFill>
                <a:latin typeface="Segoe UI"/>
                <a:cs typeface="Segoe UI"/>
              </a:rPr>
              <a:t>every </a:t>
            </a:r>
            <a:r>
              <a:rPr sz="1800" spc="-480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3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months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and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we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cannot link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the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domain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up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to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our own </a:t>
            </a:r>
            <a:r>
              <a:rPr sz="1800" spc="5" dirty="0">
                <a:solidFill>
                  <a:srgbClr val="005392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private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domain. </a:t>
            </a:r>
            <a:r>
              <a:rPr sz="1800" spc="-25" dirty="0">
                <a:solidFill>
                  <a:srgbClr val="005392"/>
                </a:solidFill>
                <a:latin typeface="Segoe UI"/>
                <a:cs typeface="Segoe UI"/>
              </a:rPr>
              <a:t>We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only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can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run one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instance </a:t>
            </a:r>
            <a:r>
              <a:rPr sz="1800" spc="-20" dirty="0">
                <a:solidFill>
                  <a:srgbClr val="005392"/>
                </a:solidFill>
                <a:latin typeface="Segoe UI"/>
                <a:cs typeface="Segoe UI"/>
              </a:rPr>
              <a:t>of </a:t>
            </a:r>
            <a:r>
              <a:rPr sz="1800" dirty="0">
                <a:solidFill>
                  <a:srgbClr val="005392"/>
                </a:solidFill>
                <a:latin typeface="Segoe UI"/>
                <a:cs typeface="Segoe UI"/>
              </a:rPr>
              <a:t>a </a:t>
            </a:r>
            <a:r>
              <a:rPr sz="1800" spc="-10" dirty="0">
                <a:solidFill>
                  <a:srgbClr val="005392"/>
                </a:solidFill>
                <a:latin typeface="Segoe UI"/>
                <a:cs typeface="Segoe UI"/>
              </a:rPr>
              <a:t>website </a:t>
            </a:r>
            <a:r>
              <a:rPr sz="1800" spc="-5" dirty="0">
                <a:solidFill>
                  <a:srgbClr val="005392"/>
                </a:solidFill>
                <a:latin typeface="Segoe UI"/>
                <a:cs typeface="Segoe UI"/>
              </a:rPr>
              <a:t> per month.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4870805"/>
            <a:ext cx="431990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latin typeface="Segoe UI Light"/>
                <a:cs typeface="Segoe UI Light"/>
              </a:rPr>
              <a:t>Method</a:t>
            </a:r>
            <a:r>
              <a:rPr sz="6000" spc="10" dirty="0">
                <a:latin typeface="Segoe UI Light"/>
                <a:cs typeface="Segoe UI Light"/>
              </a:rPr>
              <a:t>o</a:t>
            </a:r>
            <a:r>
              <a:rPr sz="6000" spc="-5" dirty="0">
                <a:latin typeface="Segoe UI Light"/>
                <a:cs typeface="Segoe UI Light"/>
              </a:rPr>
              <a:t>logy</a:t>
            </a:r>
            <a:endParaRPr sz="60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46535" y="6464985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pPr marL="38100">
                <a:lnSpc>
                  <a:spcPts val="1240"/>
                </a:lnSpc>
              </a:pPr>
              <a:t>6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44168"/>
            <a:ext cx="12192000" cy="5514340"/>
          </a:xfrm>
          <a:custGeom>
            <a:avLst/>
            <a:gdLst/>
            <a:ahLst/>
            <a:cxnLst/>
            <a:rect l="l" t="t" r="r" b="b"/>
            <a:pathLst>
              <a:path w="12192000" h="5514340">
                <a:moveTo>
                  <a:pt x="12192000" y="0"/>
                </a:moveTo>
                <a:lnTo>
                  <a:pt x="0" y="0"/>
                </a:lnTo>
                <a:lnTo>
                  <a:pt x="0" y="5513832"/>
                </a:lnTo>
                <a:lnTo>
                  <a:pt x="12192000" y="551383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1561" y="1489497"/>
            <a:ext cx="9159875" cy="3217545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following datasets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collected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endParaRPr sz="2400">
              <a:latin typeface="Calibri"/>
              <a:cs typeface="Calibri"/>
            </a:endParaRPr>
          </a:p>
          <a:p>
            <a:pPr marL="469900" lvl="1" indent="-228600">
              <a:lnSpc>
                <a:spcPct val="100000"/>
              </a:lnSpc>
              <a:spcBef>
                <a:spcPts val="844"/>
              </a:spcBef>
              <a:buChar char="•"/>
              <a:tabLst>
                <a:tab pos="469265" algn="l"/>
                <a:tab pos="469900" algn="l"/>
              </a:tabLst>
            </a:pP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worked</a:t>
            </a:r>
            <a:r>
              <a:rPr sz="16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SpaceX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launch data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gathered</a:t>
            </a:r>
            <a:r>
              <a:rPr sz="1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6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SpaceX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REST</a:t>
            </a:r>
            <a:r>
              <a:rPr sz="160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API.</a:t>
            </a:r>
            <a:endParaRPr sz="1600">
              <a:latin typeface="Arial MT"/>
              <a:cs typeface="Arial MT"/>
            </a:endParaRPr>
          </a:p>
          <a:p>
            <a:pPr marL="297180" marR="962660" lvl="1" indent="-56515">
              <a:lnSpc>
                <a:spcPct val="171900"/>
              </a:lnSpc>
              <a:spcBef>
                <a:spcPts val="5"/>
              </a:spcBef>
              <a:buChar char="•"/>
              <a:tabLst>
                <a:tab pos="469265" algn="l"/>
                <a:tab pos="4699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give us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6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1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launches, including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information</a:t>
            </a:r>
            <a:r>
              <a:rPr sz="1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16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rocket</a:t>
            </a:r>
            <a:r>
              <a:rPr sz="1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used, </a:t>
            </a:r>
            <a:r>
              <a:rPr sz="1600" spc="-4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16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delivered,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specifications,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specifications, and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outcome.</a:t>
            </a:r>
            <a:endParaRPr sz="1600">
              <a:latin typeface="Arial MT"/>
              <a:cs typeface="Arial MT"/>
            </a:endParaRPr>
          </a:p>
          <a:p>
            <a:pPr marL="469900" lvl="1" indent="-228600">
              <a:lnSpc>
                <a:spcPct val="100000"/>
              </a:lnSpc>
              <a:spcBef>
                <a:spcPts val="1380"/>
              </a:spcBef>
              <a:buChar char="•"/>
              <a:tabLst>
                <a:tab pos="469265" algn="l"/>
                <a:tab pos="4699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Our</a:t>
            </a:r>
            <a:r>
              <a:rPr sz="1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goal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 to</a:t>
            </a:r>
            <a:r>
              <a:rPr sz="1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predict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whether</a:t>
            </a:r>
            <a:r>
              <a:rPr sz="16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SpaceX will attempt</a:t>
            </a:r>
            <a:r>
              <a:rPr sz="16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land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rocket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not.</a:t>
            </a:r>
            <a:endParaRPr sz="1600">
              <a:latin typeface="Arial MT"/>
              <a:cs typeface="Arial MT"/>
            </a:endParaRPr>
          </a:p>
          <a:p>
            <a:pPr marL="469900" lvl="1" indent="-228600">
              <a:lnSpc>
                <a:spcPct val="100000"/>
              </a:lnSpc>
              <a:spcBef>
                <a:spcPts val="1430"/>
              </a:spcBef>
              <a:buChar char="•"/>
              <a:tabLst>
                <a:tab pos="469265" algn="l"/>
                <a:tab pos="4699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SpaceX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REST</a:t>
            </a:r>
            <a:r>
              <a:rPr sz="16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endpoints,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URL,</a:t>
            </a:r>
            <a:r>
              <a:rPr sz="1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starts</a:t>
            </a:r>
            <a:r>
              <a:rPr sz="16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api.spacexdata.com/v4/.</a:t>
            </a:r>
            <a:endParaRPr sz="16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 MT"/>
              <a:buChar char="•"/>
            </a:pPr>
            <a:endParaRPr sz="1400">
              <a:latin typeface="Arial MT"/>
              <a:cs typeface="Arial MT"/>
            </a:endParaRPr>
          </a:p>
          <a:p>
            <a:pPr marL="469900" marR="5080" lvl="1" indent="-228600">
              <a:lnSpc>
                <a:spcPts val="1660"/>
              </a:lnSpc>
              <a:buChar char="•"/>
              <a:tabLst>
                <a:tab pos="469265" algn="l"/>
                <a:tab pos="4699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Another</a:t>
            </a:r>
            <a:r>
              <a:rPr sz="1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popular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source</a:t>
            </a:r>
            <a:r>
              <a:rPr sz="1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6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obtaining Falcon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9</a:t>
            </a:r>
            <a:r>
              <a:rPr sz="1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sz="1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scraping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Wikipedia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using </a:t>
            </a:r>
            <a:r>
              <a:rPr sz="1600" spc="-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BeautifulSoup.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71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134416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3520" y="301243"/>
            <a:ext cx="2800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Methodology</a:t>
            </a:r>
            <a:endParaRPr sz="4000"/>
          </a:p>
        </p:txBody>
      </p:sp>
      <p:grpSp>
        <p:nvGrpSpPr>
          <p:cNvPr id="7" name="object 7"/>
          <p:cNvGrpSpPr/>
          <p:nvPr/>
        </p:nvGrpSpPr>
        <p:grpSpPr>
          <a:xfrm>
            <a:off x="2348229" y="1490472"/>
            <a:ext cx="9671685" cy="4702175"/>
            <a:chOff x="2348229" y="1490472"/>
            <a:chExt cx="9671685" cy="47021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78339" y="1490472"/>
              <a:ext cx="2441448" cy="6233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2363" y="2298191"/>
              <a:ext cx="1487424" cy="14858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354579" y="5201412"/>
              <a:ext cx="807720" cy="984885"/>
            </a:xfrm>
            <a:custGeom>
              <a:avLst/>
              <a:gdLst/>
              <a:ahLst/>
              <a:cxnLst/>
              <a:rect l="l" t="t" r="r" b="b"/>
              <a:pathLst>
                <a:path w="807719" h="984885">
                  <a:moveTo>
                    <a:pt x="726947" y="0"/>
                  </a:moveTo>
                  <a:lnTo>
                    <a:pt x="80771" y="0"/>
                  </a:lnTo>
                  <a:lnTo>
                    <a:pt x="49345" y="6351"/>
                  </a:lnTo>
                  <a:lnTo>
                    <a:pt x="23669" y="23669"/>
                  </a:lnTo>
                  <a:lnTo>
                    <a:pt x="6351" y="49345"/>
                  </a:lnTo>
                  <a:lnTo>
                    <a:pt x="0" y="80772"/>
                  </a:lnTo>
                  <a:lnTo>
                    <a:pt x="0" y="903732"/>
                  </a:lnTo>
                  <a:lnTo>
                    <a:pt x="6351" y="935174"/>
                  </a:lnTo>
                  <a:lnTo>
                    <a:pt x="23669" y="960848"/>
                  </a:lnTo>
                  <a:lnTo>
                    <a:pt x="49345" y="978157"/>
                  </a:lnTo>
                  <a:lnTo>
                    <a:pt x="80771" y="984504"/>
                  </a:lnTo>
                  <a:lnTo>
                    <a:pt x="726947" y="984504"/>
                  </a:lnTo>
                  <a:lnTo>
                    <a:pt x="758374" y="978157"/>
                  </a:lnTo>
                  <a:lnTo>
                    <a:pt x="784050" y="960848"/>
                  </a:lnTo>
                  <a:lnTo>
                    <a:pt x="801368" y="935174"/>
                  </a:lnTo>
                  <a:lnTo>
                    <a:pt x="807719" y="903732"/>
                  </a:lnTo>
                  <a:lnTo>
                    <a:pt x="807719" y="80772"/>
                  </a:lnTo>
                  <a:lnTo>
                    <a:pt x="801368" y="49345"/>
                  </a:lnTo>
                  <a:lnTo>
                    <a:pt x="784050" y="23669"/>
                  </a:lnTo>
                  <a:lnTo>
                    <a:pt x="758374" y="6351"/>
                  </a:lnTo>
                  <a:lnTo>
                    <a:pt x="72694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54579" y="5201412"/>
              <a:ext cx="807720" cy="984885"/>
            </a:xfrm>
            <a:custGeom>
              <a:avLst/>
              <a:gdLst/>
              <a:ahLst/>
              <a:cxnLst/>
              <a:rect l="l" t="t" r="r" b="b"/>
              <a:pathLst>
                <a:path w="807719" h="984885">
                  <a:moveTo>
                    <a:pt x="0" y="80772"/>
                  </a:moveTo>
                  <a:lnTo>
                    <a:pt x="6351" y="49345"/>
                  </a:lnTo>
                  <a:lnTo>
                    <a:pt x="23669" y="23669"/>
                  </a:lnTo>
                  <a:lnTo>
                    <a:pt x="49345" y="6351"/>
                  </a:lnTo>
                  <a:lnTo>
                    <a:pt x="80771" y="0"/>
                  </a:lnTo>
                  <a:lnTo>
                    <a:pt x="726947" y="0"/>
                  </a:lnTo>
                  <a:lnTo>
                    <a:pt x="758374" y="6351"/>
                  </a:lnTo>
                  <a:lnTo>
                    <a:pt x="784050" y="23669"/>
                  </a:lnTo>
                  <a:lnTo>
                    <a:pt x="801368" y="49345"/>
                  </a:lnTo>
                  <a:lnTo>
                    <a:pt x="807719" y="80772"/>
                  </a:lnTo>
                  <a:lnTo>
                    <a:pt x="807719" y="903732"/>
                  </a:lnTo>
                  <a:lnTo>
                    <a:pt x="801368" y="935174"/>
                  </a:lnTo>
                  <a:lnTo>
                    <a:pt x="784050" y="960848"/>
                  </a:lnTo>
                  <a:lnTo>
                    <a:pt x="758374" y="978157"/>
                  </a:lnTo>
                  <a:lnTo>
                    <a:pt x="726947" y="984504"/>
                  </a:lnTo>
                  <a:lnTo>
                    <a:pt x="80771" y="984504"/>
                  </a:lnTo>
                  <a:lnTo>
                    <a:pt x="49345" y="978157"/>
                  </a:lnTo>
                  <a:lnTo>
                    <a:pt x="23669" y="960848"/>
                  </a:lnTo>
                  <a:lnTo>
                    <a:pt x="6351" y="935174"/>
                  </a:lnTo>
                  <a:lnTo>
                    <a:pt x="0" y="903732"/>
                  </a:lnTo>
                  <a:lnTo>
                    <a:pt x="0" y="80772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411729" y="5233161"/>
            <a:ext cx="565150" cy="54419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ct val="91800"/>
              </a:lnSpc>
              <a:spcBef>
                <a:spcPts val="215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R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43072" y="5195061"/>
            <a:ext cx="2185670" cy="997585"/>
            <a:chOff x="3243072" y="5195061"/>
            <a:chExt cx="2185670" cy="99758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43072" y="5593079"/>
              <a:ext cx="170687" cy="1996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485388" y="5201411"/>
              <a:ext cx="807720" cy="984885"/>
            </a:xfrm>
            <a:custGeom>
              <a:avLst/>
              <a:gdLst/>
              <a:ahLst/>
              <a:cxnLst/>
              <a:rect l="l" t="t" r="r" b="b"/>
              <a:pathLst>
                <a:path w="807720" h="984885">
                  <a:moveTo>
                    <a:pt x="726948" y="0"/>
                  </a:moveTo>
                  <a:lnTo>
                    <a:pt x="80772" y="0"/>
                  </a:lnTo>
                  <a:lnTo>
                    <a:pt x="49345" y="6351"/>
                  </a:lnTo>
                  <a:lnTo>
                    <a:pt x="23669" y="23669"/>
                  </a:lnTo>
                  <a:lnTo>
                    <a:pt x="6351" y="49345"/>
                  </a:lnTo>
                  <a:lnTo>
                    <a:pt x="0" y="80772"/>
                  </a:lnTo>
                  <a:lnTo>
                    <a:pt x="0" y="903732"/>
                  </a:lnTo>
                  <a:lnTo>
                    <a:pt x="6351" y="935174"/>
                  </a:lnTo>
                  <a:lnTo>
                    <a:pt x="23669" y="960848"/>
                  </a:lnTo>
                  <a:lnTo>
                    <a:pt x="49345" y="978157"/>
                  </a:lnTo>
                  <a:lnTo>
                    <a:pt x="80772" y="984504"/>
                  </a:lnTo>
                  <a:lnTo>
                    <a:pt x="726948" y="984504"/>
                  </a:lnTo>
                  <a:lnTo>
                    <a:pt x="758374" y="978157"/>
                  </a:lnTo>
                  <a:lnTo>
                    <a:pt x="784050" y="960848"/>
                  </a:lnTo>
                  <a:lnTo>
                    <a:pt x="801368" y="935174"/>
                  </a:lnTo>
                  <a:lnTo>
                    <a:pt x="807720" y="903732"/>
                  </a:lnTo>
                  <a:lnTo>
                    <a:pt x="807720" y="80772"/>
                  </a:lnTo>
                  <a:lnTo>
                    <a:pt x="801368" y="49345"/>
                  </a:lnTo>
                  <a:lnTo>
                    <a:pt x="784050" y="23669"/>
                  </a:lnTo>
                  <a:lnTo>
                    <a:pt x="758374" y="6351"/>
                  </a:lnTo>
                  <a:lnTo>
                    <a:pt x="7269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85388" y="5201411"/>
              <a:ext cx="807720" cy="984885"/>
            </a:xfrm>
            <a:custGeom>
              <a:avLst/>
              <a:gdLst/>
              <a:ahLst/>
              <a:cxnLst/>
              <a:rect l="l" t="t" r="r" b="b"/>
              <a:pathLst>
                <a:path w="807720" h="984885">
                  <a:moveTo>
                    <a:pt x="0" y="80772"/>
                  </a:moveTo>
                  <a:lnTo>
                    <a:pt x="6351" y="49345"/>
                  </a:lnTo>
                  <a:lnTo>
                    <a:pt x="23669" y="23669"/>
                  </a:lnTo>
                  <a:lnTo>
                    <a:pt x="49345" y="6351"/>
                  </a:lnTo>
                  <a:lnTo>
                    <a:pt x="80772" y="0"/>
                  </a:lnTo>
                  <a:lnTo>
                    <a:pt x="726948" y="0"/>
                  </a:lnTo>
                  <a:lnTo>
                    <a:pt x="758374" y="6351"/>
                  </a:lnTo>
                  <a:lnTo>
                    <a:pt x="784050" y="23669"/>
                  </a:lnTo>
                  <a:lnTo>
                    <a:pt x="801368" y="49345"/>
                  </a:lnTo>
                  <a:lnTo>
                    <a:pt x="807720" y="80772"/>
                  </a:lnTo>
                  <a:lnTo>
                    <a:pt x="807720" y="903732"/>
                  </a:lnTo>
                  <a:lnTo>
                    <a:pt x="801368" y="935174"/>
                  </a:lnTo>
                  <a:lnTo>
                    <a:pt x="784050" y="960848"/>
                  </a:lnTo>
                  <a:lnTo>
                    <a:pt x="758374" y="978157"/>
                  </a:lnTo>
                  <a:lnTo>
                    <a:pt x="726948" y="984504"/>
                  </a:lnTo>
                  <a:lnTo>
                    <a:pt x="80772" y="984504"/>
                  </a:lnTo>
                  <a:lnTo>
                    <a:pt x="49345" y="978157"/>
                  </a:lnTo>
                  <a:lnTo>
                    <a:pt x="23669" y="960848"/>
                  </a:lnTo>
                  <a:lnTo>
                    <a:pt x="6351" y="935174"/>
                  </a:lnTo>
                  <a:lnTo>
                    <a:pt x="0" y="903732"/>
                  </a:lnTo>
                  <a:lnTo>
                    <a:pt x="0" y="80772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3880" y="5593079"/>
              <a:ext cx="170687" cy="1996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614672" y="5201411"/>
              <a:ext cx="807720" cy="984885"/>
            </a:xfrm>
            <a:custGeom>
              <a:avLst/>
              <a:gdLst/>
              <a:ahLst/>
              <a:cxnLst/>
              <a:rect l="l" t="t" r="r" b="b"/>
              <a:pathLst>
                <a:path w="807720" h="984885">
                  <a:moveTo>
                    <a:pt x="726948" y="0"/>
                  </a:moveTo>
                  <a:lnTo>
                    <a:pt x="80772" y="0"/>
                  </a:lnTo>
                  <a:lnTo>
                    <a:pt x="49345" y="6351"/>
                  </a:lnTo>
                  <a:lnTo>
                    <a:pt x="23669" y="23669"/>
                  </a:lnTo>
                  <a:lnTo>
                    <a:pt x="6351" y="49345"/>
                  </a:lnTo>
                  <a:lnTo>
                    <a:pt x="0" y="80772"/>
                  </a:lnTo>
                  <a:lnTo>
                    <a:pt x="0" y="903732"/>
                  </a:lnTo>
                  <a:lnTo>
                    <a:pt x="6351" y="935174"/>
                  </a:lnTo>
                  <a:lnTo>
                    <a:pt x="23669" y="960848"/>
                  </a:lnTo>
                  <a:lnTo>
                    <a:pt x="49345" y="978157"/>
                  </a:lnTo>
                  <a:lnTo>
                    <a:pt x="80772" y="984504"/>
                  </a:lnTo>
                  <a:lnTo>
                    <a:pt x="726948" y="984504"/>
                  </a:lnTo>
                  <a:lnTo>
                    <a:pt x="758374" y="978157"/>
                  </a:lnTo>
                  <a:lnTo>
                    <a:pt x="784050" y="960848"/>
                  </a:lnTo>
                  <a:lnTo>
                    <a:pt x="801368" y="935174"/>
                  </a:lnTo>
                  <a:lnTo>
                    <a:pt x="807719" y="903732"/>
                  </a:lnTo>
                  <a:lnTo>
                    <a:pt x="807719" y="80772"/>
                  </a:lnTo>
                  <a:lnTo>
                    <a:pt x="801368" y="49345"/>
                  </a:lnTo>
                  <a:lnTo>
                    <a:pt x="784050" y="23669"/>
                  </a:lnTo>
                  <a:lnTo>
                    <a:pt x="758374" y="6351"/>
                  </a:lnTo>
                  <a:lnTo>
                    <a:pt x="7269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14672" y="5201411"/>
              <a:ext cx="807720" cy="984885"/>
            </a:xfrm>
            <a:custGeom>
              <a:avLst/>
              <a:gdLst/>
              <a:ahLst/>
              <a:cxnLst/>
              <a:rect l="l" t="t" r="r" b="b"/>
              <a:pathLst>
                <a:path w="807720" h="984885">
                  <a:moveTo>
                    <a:pt x="0" y="80772"/>
                  </a:moveTo>
                  <a:lnTo>
                    <a:pt x="6351" y="49345"/>
                  </a:lnTo>
                  <a:lnTo>
                    <a:pt x="23669" y="23669"/>
                  </a:lnTo>
                  <a:lnTo>
                    <a:pt x="49345" y="6351"/>
                  </a:lnTo>
                  <a:lnTo>
                    <a:pt x="80772" y="0"/>
                  </a:lnTo>
                  <a:lnTo>
                    <a:pt x="726948" y="0"/>
                  </a:lnTo>
                  <a:lnTo>
                    <a:pt x="758374" y="6351"/>
                  </a:lnTo>
                  <a:lnTo>
                    <a:pt x="784050" y="23669"/>
                  </a:lnTo>
                  <a:lnTo>
                    <a:pt x="801368" y="49345"/>
                  </a:lnTo>
                  <a:lnTo>
                    <a:pt x="807719" y="80772"/>
                  </a:lnTo>
                  <a:lnTo>
                    <a:pt x="807719" y="903732"/>
                  </a:lnTo>
                  <a:lnTo>
                    <a:pt x="801368" y="935174"/>
                  </a:lnTo>
                  <a:lnTo>
                    <a:pt x="784050" y="960848"/>
                  </a:lnTo>
                  <a:lnTo>
                    <a:pt x="758374" y="978157"/>
                  </a:lnTo>
                  <a:lnTo>
                    <a:pt x="726948" y="984504"/>
                  </a:lnTo>
                  <a:lnTo>
                    <a:pt x="80772" y="984504"/>
                  </a:lnTo>
                  <a:lnTo>
                    <a:pt x="49345" y="978157"/>
                  </a:lnTo>
                  <a:lnTo>
                    <a:pt x="23669" y="960848"/>
                  </a:lnTo>
                  <a:lnTo>
                    <a:pt x="6351" y="935174"/>
                  </a:lnTo>
                  <a:lnTo>
                    <a:pt x="0" y="903732"/>
                  </a:lnTo>
                  <a:lnTo>
                    <a:pt x="0" y="80772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690998" y="5236921"/>
            <a:ext cx="657860" cy="8794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algn="ctr">
              <a:lnSpc>
                <a:spcPct val="91700"/>
              </a:lnSpc>
              <a:spcBef>
                <a:spcPts val="22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rmali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flat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file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such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as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.csv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96514" y="4704715"/>
            <a:ext cx="1470025" cy="1411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Segoe UI Light"/>
                <a:cs typeface="Segoe UI Light"/>
              </a:rPr>
              <a:t>SpaceX</a:t>
            </a:r>
            <a:r>
              <a:rPr sz="2400" spc="-8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API</a:t>
            </a:r>
            <a:endParaRPr sz="2400">
              <a:latin typeface="Segoe UI Light"/>
              <a:cs typeface="Segoe UI Light"/>
            </a:endParaRPr>
          </a:p>
          <a:p>
            <a:pPr marL="115570" algn="ctr">
              <a:lnSpc>
                <a:spcPts val="1380"/>
              </a:lnSpc>
              <a:spcBef>
                <a:spcPts val="131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200">
              <a:latin typeface="Calibri"/>
              <a:cs typeface="Calibri"/>
            </a:endParaRPr>
          </a:p>
          <a:p>
            <a:pPr marL="570865" marR="443230" indent="-5080" algn="just">
              <a:lnSpc>
                <a:spcPts val="1320"/>
              </a:lnSpc>
              <a:spcBef>
                <a:spcPts val="8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tur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 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aceX  d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1200">
              <a:latin typeface="Calibri"/>
              <a:cs typeface="Calibri"/>
            </a:endParaRPr>
          </a:p>
          <a:p>
            <a:pPr marL="114935" algn="ctr">
              <a:lnSpc>
                <a:spcPts val="1295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.JSON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251194" y="4649470"/>
            <a:ext cx="959485" cy="1238250"/>
            <a:chOff x="6251194" y="4649470"/>
            <a:chExt cx="959485" cy="1238250"/>
          </a:xfrm>
        </p:grpSpPr>
        <p:sp>
          <p:nvSpPr>
            <p:cNvPr id="23" name="object 23"/>
            <p:cNvSpPr/>
            <p:nvPr/>
          </p:nvSpPr>
          <p:spPr>
            <a:xfrm>
              <a:off x="6367272" y="5317236"/>
              <a:ext cx="640080" cy="563880"/>
            </a:xfrm>
            <a:custGeom>
              <a:avLst/>
              <a:gdLst/>
              <a:ahLst/>
              <a:cxnLst/>
              <a:rect l="l" t="t" r="r" b="b"/>
              <a:pathLst>
                <a:path w="640079" h="563879">
                  <a:moveTo>
                    <a:pt x="185166" y="0"/>
                  </a:moveTo>
                  <a:lnTo>
                    <a:pt x="0" y="0"/>
                  </a:lnTo>
                  <a:lnTo>
                    <a:pt x="0" y="515492"/>
                  </a:lnTo>
                  <a:lnTo>
                    <a:pt x="438276" y="515492"/>
                  </a:lnTo>
                  <a:lnTo>
                    <a:pt x="438276" y="563879"/>
                  </a:lnTo>
                  <a:lnTo>
                    <a:pt x="640079" y="422909"/>
                  </a:lnTo>
                  <a:lnTo>
                    <a:pt x="438276" y="281939"/>
                  </a:lnTo>
                  <a:lnTo>
                    <a:pt x="438276" y="330326"/>
                  </a:lnTo>
                  <a:lnTo>
                    <a:pt x="185166" y="330326"/>
                  </a:lnTo>
                  <a:lnTo>
                    <a:pt x="185166" y="0"/>
                  </a:lnTo>
                  <a:close/>
                </a:path>
              </a:pathLst>
            </a:custGeom>
            <a:solidFill>
              <a:srgbClr val="BBD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67272" y="5317236"/>
              <a:ext cx="640080" cy="563880"/>
            </a:xfrm>
            <a:custGeom>
              <a:avLst/>
              <a:gdLst/>
              <a:ahLst/>
              <a:cxnLst/>
              <a:rect l="l" t="t" r="r" b="b"/>
              <a:pathLst>
                <a:path w="640079" h="563879">
                  <a:moveTo>
                    <a:pt x="185166" y="0"/>
                  </a:moveTo>
                  <a:lnTo>
                    <a:pt x="185166" y="330326"/>
                  </a:lnTo>
                  <a:lnTo>
                    <a:pt x="438276" y="330326"/>
                  </a:lnTo>
                  <a:lnTo>
                    <a:pt x="438276" y="281939"/>
                  </a:lnTo>
                  <a:lnTo>
                    <a:pt x="640079" y="422909"/>
                  </a:lnTo>
                  <a:lnTo>
                    <a:pt x="438276" y="563879"/>
                  </a:lnTo>
                  <a:lnTo>
                    <a:pt x="438276" y="515492"/>
                  </a:lnTo>
                  <a:lnTo>
                    <a:pt x="0" y="515492"/>
                  </a:lnTo>
                  <a:lnTo>
                    <a:pt x="0" y="0"/>
                  </a:lnTo>
                  <a:lnTo>
                    <a:pt x="185166" y="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57544" y="4655820"/>
              <a:ext cx="946785" cy="662940"/>
            </a:xfrm>
            <a:custGeom>
              <a:avLst/>
              <a:gdLst/>
              <a:ahLst/>
              <a:cxnLst/>
              <a:rect l="l" t="t" r="r" b="b"/>
              <a:pathLst>
                <a:path w="946784" h="662939">
                  <a:moveTo>
                    <a:pt x="835913" y="0"/>
                  </a:moveTo>
                  <a:lnTo>
                    <a:pt x="110489" y="0"/>
                  </a:lnTo>
                  <a:lnTo>
                    <a:pt x="67508" y="8691"/>
                  </a:lnTo>
                  <a:lnTo>
                    <a:pt x="32384" y="32384"/>
                  </a:lnTo>
                  <a:lnTo>
                    <a:pt x="8691" y="67508"/>
                  </a:lnTo>
                  <a:lnTo>
                    <a:pt x="0" y="110489"/>
                  </a:lnTo>
                  <a:lnTo>
                    <a:pt x="0" y="552449"/>
                  </a:lnTo>
                  <a:lnTo>
                    <a:pt x="8691" y="595431"/>
                  </a:lnTo>
                  <a:lnTo>
                    <a:pt x="32385" y="630554"/>
                  </a:lnTo>
                  <a:lnTo>
                    <a:pt x="67508" y="654248"/>
                  </a:lnTo>
                  <a:lnTo>
                    <a:pt x="110489" y="662939"/>
                  </a:lnTo>
                  <a:lnTo>
                    <a:pt x="835913" y="662939"/>
                  </a:lnTo>
                  <a:lnTo>
                    <a:pt x="878895" y="654248"/>
                  </a:lnTo>
                  <a:lnTo>
                    <a:pt x="914018" y="630554"/>
                  </a:lnTo>
                  <a:lnTo>
                    <a:pt x="937712" y="595431"/>
                  </a:lnTo>
                  <a:lnTo>
                    <a:pt x="946403" y="552449"/>
                  </a:lnTo>
                  <a:lnTo>
                    <a:pt x="946403" y="110489"/>
                  </a:lnTo>
                  <a:lnTo>
                    <a:pt x="937712" y="67508"/>
                  </a:lnTo>
                  <a:lnTo>
                    <a:pt x="914019" y="32384"/>
                  </a:lnTo>
                  <a:lnTo>
                    <a:pt x="878895" y="8691"/>
                  </a:lnTo>
                  <a:lnTo>
                    <a:pt x="83591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57544" y="4655820"/>
              <a:ext cx="946785" cy="662940"/>
            </a:xfrm>
            <a:custGeom>
              <a:avLst/>
              <a:gdLst/>
              <a:ahLst/>
              <a:cxnLst/>
              <a:rect l="l" t="t" r="r" b="b"/>
              <a:pathLst>
                <a:path w="946784" h="662939">
                  <a:moveTo>
                    <a:pt x="0" y="110489"/>
                  </a:moveTo>
                  <a:lnTo>
                    <a:pt x="8691" y="67508"/>
                  </a:lnTo>
                  <a:lnTo>
                    <a:pt x="32384" y="32384"/>
                  </a:lnTo>
                  <a:lnTo>
                    <a:pt x="67508" y="8691"/>
                  </a:lnTo>
                  <a:lnTo>
                    <a:pt x="110489" y="0"/>
                  </a:lnTo>
                  <a:lnTo>
                    <a:pt x="835913" y="0"/>
                  </a:lnTo>
                  <a:lnTo>
                    <a:pt x="878895" y="8691"/>
                  </a:lnTo>
                  <a:lnTo>
                    <a:pt x="914019" y="32384"/>
                  </a:lnTo>
                  <a:lnTo>
                    <a:pt x="937712" y="67508"/>
                  </a:lnTo>
                  <a:lnTo>
                    <a:pt x="946403" y="110489"/>
                  </a:lnTo>
                  <a:lnTo>
                    <a:pt x="946403" y="552449"/>
                  </a:lnTo>
                  <a:lnTo>
                    <a:pt x="937712" y="595431"/>
                  </a:lnTo>
                  <a:lnTo>
                    <a:pt x="914018" y="630554"/>
                  </a:lnTo>
                  <a:lnTo>
                    <a:pt x="878895" y="654248"/>
                  </a:lnTo>
                  <a:lnTo>
                    <a:pt x="835913" y="662939"/>
                  </a:lnTo>
                  <a:lnTo>
                    <a:pt x="110489" y="662939"/>
                  </a:lnTo>
                  <a:lnTo>
                    <a:pt x="67508" y="654248"/>
                  </a:lnTo>
                  <a:lnTo>
                    <a:pt x="32385" y="630554"/>
                  </a:lnTo>
                  <a:lnTo>
                    <a:pt x="8691" y="595431"/>
                  </a:lnTo>
                  <a:lnTo>
                    <a:pt x="0" y="552449"/>
                  </a:lnTo>
                  <a:lnTo>
                    <a:pt x="0" y="110489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331077" y="4744288"/>
            <a:ext cx="800100" cy="457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ts val="1155"/>
              </a:lnSpc>
              <a:spcBef>
                <a:spcPts val="95"/>
              </a:spcBef>
            </a:pPr>
            <a:r>
              <a:rPr sz="1000" spc="-15" dirty="0">
                <a:solidFill>
                  <a:srgbClr val="4471C4"/>
                </a:solidFill>
                <a:latin typeface="Calibri"/>
                <a:cs typeface="Calibri"/>
              </a:rPr>
              <a:t>G</a:t>
            </a: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e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t</a:t>
            </a:r>
            <a:r>
              <a:rPr sz="1000" spc="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H</a:t>
            </a: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T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ML</a:t>
            </a:r>
            <a:endParaRPr sz="1000">
              <a:latin typeface="Calibri"/>
              <a:cs typeface="Calibri"/>
            </a:endParaRPr>
          </a:p>
          <a:p>
            <a:pPr marL="12700" marR="5080" algn="ctr">
              <a:lnSpc>
                <a:spcPts val="1090"/>
              </a:lnSpc>
              <a:spcBef>
                <a:spcPts val="85"/>
              </a:spcBef>
            </a:pP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Response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from </a:t>
            </a:r>
            <a:r>
              <a:rPr sz="1000" spc="-2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Wikipedia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036054" y="5393182"/>
            <a:ext cx="959485" cy="1238250"/>
            <a:chOff x="7036054" y="5393182"/>
            <a:chExt cx="959485" cy="1238250"/>
          </a:xfrm>
        </p:grpSpPr>
        <p:sp>
          <p:nvSpPr>
            <p:cNvPr id="29" name="object 29"/>
            <p:cNvSpPr/>
            <p:nvPr/>
          </p:nvSpPr>
          <p:spPr>
            <a:xfrm>
              <a:off x="7152132" y="6062472"/>
              <a:ext cx="640080" cy="562610"/>
            </a:xfrm>
            <a:custGeom>
              <a:avLst/>
              <a:gdLst/>
              <a:ahLst/>
              <a:cxnLst/>
              <a:rect l="l" t="t" r="r" b="b"/>
              <a:pathLst>
                <a:path w="640079" h="562609">
                  <a:moveTo>
                    <a:pt x="184658" y="0"/>
                  </a:moveTo>
                  <a:lnTo>
                    <a:pt x="0" y="0"/>
                  </a:lnTo>
                  <a:lnTo>
                    <a:pt x="0" y="514108"/>
                  </a:lnTo>
                  <a:lnTo>
                    <a:pt x="438912" y="514108"/>
                  </a:lnTo>
                  <a:lnTo>
                    <a:pt x="438912" y="562355"/>
                  </a:lnTo>
                  <a:lnTo>
                    <a:pt x="640079" y="421766"/>
                  </a:lnTo>
                  <a:lnTo>
                    <a:pt x="438912" y="281177"/>
                  </a:lnTo>
                  <a:lnTo>
                    <a:pt x="438912" y="329425"/>
                  </a:lnTo>
                  <a:lnTo>
                    <a:pt x="184658" y="329425"/>
                  </a:lnTo>
                  <a:lnTo>
                    <a:pt x="184658" y="0"/>
                  </a:lnTo>
                  <a:close/>
                </a:path>
              </a:pathLst>
            </a:custGeom>
            <a:solidFill>
              <a:srgbClr val="FF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152132" y="6062472"/>
              <a:ext cx="640080" cy="562610"/>
            </a:xfrm>
            <a:custGeom>
              <a:avLst/>
              <a:gdLst/>
              <a:ahLst/>
              <a:cxnLst/>
              <a:rect l="l" t="t" r="r" b="b"/>
              <a:pathLst>
                <a:path w="640079" h="562609">
                  <a:moveTo>
                    <a:pt x="184658" y="0"/>
                  </a:moveTo>
                  <a:lnTo>
                    <a:pt x="184658" y="329425"/>
                  </a:lnTo>
                  <a:lnTo>
                    <a:pt x="438912" y="329425"/>
                  </a:lnTo>
                  <a:lnTo>
                    <a:pt x="438912" y="281177"/>
                  </a:lnTo>
                  <a:lnTo>
                    <a:pt x="640079" y="421766"/>
                  </a:lnTo>
                  <a:lnTo>
                    <a:pt x="438912" y="562355"/>
                  </a:lnTo>
                  <a:lnTo>
                    <a:pt x="438912" y="514108"/>
                  </a:lnTo>
                  <a:lnTo>
                    <a:pt x="0" y="514108"/>
                  </a:lnTo>
                  <a:lnTo>
                    <a:pt x="0" y="0"/>
                  </a:lnTo>
                  <a:lnTo>
                    <a:pt x="184658" y="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42404" y="5399532"/>
              <a:ext cx="946785" cy="662940"/>
            </a:xfrm>
            <a:custGeom>
              <a:avLst/>
              <a:gdLst/>
              <a:ahLst/>
              <a:cxnLst/>
              <a:rect l="l" t="t" r="r" b="b"/>
              <a:pathLst>
                <a:path w="946784" h="662939">
                  <a:moveTo>
                    <a:pt x="835914" y="0"/>
                  </a:moveTo>
                  <a:lnTo>
                    <a:pt x="110490" y="0"/>
                  </a:lnTo>
                  <a:lnTo>
                    <a:pt x="67508" y="8691"/>
                  </a:lnTo>
                  <a:lnTo>
                    <a:pt x="32385" y="32385"/>
                  </a:lnTo>
                  <a:lnTo>
                    <a:pt x="8691" y="67508"/>
                  </a:lnTo>
                  <a:lnTo>
                    <a:pt x="0" y="110490"/>
                  </a:lnTo>
                  <a:lnTo>
                    <a:pt x="0" y="552424"/>
                  </a:lnTo>
                  <a:lnTo>
                    <a:pt x="8691" y="595442"/>
                  </a:lnTo>
                  <a:lnTo>
                    <a:pt x="32384" y="630570"/>
                  </a:lnTo>
                  <a:lnTo>
                    <a:pt x="67508" y="654255"/>
                  </a:lnTo>
                  <a:lnTo>
                    <a:pt x="110490" y="662940"/>
                  </a:lnTo>
                  <a:lnTo>
                    <a:pt x="835914" y="662940"/>
                  </a:lnTo>
                  <a:lnTo>
                    <a:pt x="878895" y="654255"/>
                  </a:lnTo>
                  <a:lnTo>
                    <a:pt x="914018" y="630570"/>
                  </a:lnTo>
                  <a:lnTo>
                    <a:pt x="937712" y="595442"/>
                  </a:lnTo>
                  <a:lnTo>
                    <a:pt x="946403" y="552424"/>
                  </a:lnTo>
                  <a:lnTo>
                    <a:pt x="946403" y="110490"/>
                  </a:lnTo>
                  <a:lnTo>
                    <a:pt x="937712" y="67508"/>
                  </a:lnTo>
                  <a:lnTo>
                    <a:pt x="914019" y="32385"/>
                  </a:lnTo>
                  <a:lnTo>
                    <a:pt x="878895" y="8691"/>
                  </a:lnTo>
                  <a:lnTo>
                    <a:pt x="83591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42404" y="5399532"/>
              <a:ext cx="946785" cy="662940"/>
            </a:xfrm>
            <a:custGeom>
              <a:avLst/>
              <a:gdLst/>
              <a:ahLst/>
              <a:cxnLst/>
              <a:rect l="l" t="t" r="r" b="b"/>
              <a:pathLst>
                <a:path w="946784" h="662939">
                  <a:moveTo>
                    <a:pt x="0" y="110490"/>
                  </a:moveTo>
                  <a:lnTo>
                    <a:pt x="8691" y="67508"/>
                  </a:lnTo>
                  <a:lnTo>
                    <a:pt x="32385" y="32385"/>
                  </a:lnTo>
                  <a:lnTo>
                    <a:pt x="67508" y="8691"/>
                  </a:lnTo>
                  <a:lnTo>
                    <a:pt x="110490" y="0"/>
                  </a:lnTo>
                  <a:lnTo>
                    <a:pt x="835914" y="0"/>
                  </a:lnTo>
                  <a:lnTo>
                    <a:pt x="878895" y="8691"/>
                  </a:lnTo>
                  <a:lnTo>
                    <a:pt x="914019" y="32385"/>
                  </a:lnTo>
                  <a:lnTo>
                    <a:pt x="937712" y="67508"/>
                  </a:lnTo>
                  <a:lnTo>
                    <a:pt x="946403" y="110490"/>
                  </a:lnTo>
                  <a:lnTo>
                    <a:pt x="946403" y="552424"/>
                  </a:lnTo>
                  <a:lnTo>
                    <a:pt x="937712" y="595442"/>
                  </a:lnTo>
                  <a:lnTo>
                    <a:pt x="914018" y="630570"/>
                  </a:lnTo>
                  <a:lnTo>
                    <a:pt x="878895" y="654255"/>
                  </a:lnTo>
                  <a:lnTo>
                    <a:pt x="835914" y="662940"/>
                  </a:lnTo>
                  <a:lnTo>
                    <a:pt x="110490" y="662940"/>
                  </a:lnTo>
                  <a:lnTo>
                    <a:pt x="67508" y="654255"/>
                  </a:lnTo>
                  <a:lnTo>
                    <a:pt x="32384" y="630570"/>
                  </a:lnTo>
                  <a:lnTo>
                    <a:pt x="8691" y="595442"/>
                  </a:lnTo>
                  <a:lnTo>
                    <a:pt x="0" y="552424"/>
                  </a:lnTo>
                  <a:lnTo>
                    <a:pt x="0" y="11049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122414" y="5489549"/>
            <a:ext cx="788670" cy="4565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065" marR="5080" indent="-2540" algn="ctr">
              <a:lnSpc>
                <a:spcPct val="91500"/>
              </a:lnSpc>
              <a:spcBef>
                <a:spcPts val="195"/>
              </a:spcBef>
            </a:pP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Extract data </a:t>
            </a:r>
            <a:r>
              <a:rPr sz="100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u</a:t>
            </a:r>
            <a:r>
              <a:rPr sz="1000" spc="-15" dirty="0">
                <a:solidFill>
                  <a:srgbClr val="4471C4"/>
                </a:solidFill>
                <a:latin typeface="Calibri"/>
                <a:cs typeface="Calibri"/>
              </a:rPr>
              <a:t>s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ing </a:t>
            </a:r>
            <a:r>
              <a:rPr sz="1000" dirty="0">
                <a:solidFill>
                  <a:srgbClr val="4471C4"/>
                </a:solidFill>
                <a:latin typeface="Calibri"/>
                <a:cs typeface="Calibri"/>
              </a:rPr>
              <a:t>b</a:t>
            </a: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e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a</a:t>
            </a:r>
            <a:r>
              <a:rPr sz="1000" dirty="0">
                <a:solidFill>
                  <a:srgbClr val="4471C4"/>
                </a:solidFill>
                <a:latin typeface="Calibri"/>
                <a:cs typeface="Calibri"/>
              </a:rPr>
              <a:t>u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tiful  soup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820914" y="6138417"/>
            <a:ext cx="959485" cy="675640"/>
            <a:chOff x="7820914" y="6138417"/>
            <a:chExt cx="959485" cy="675640"/>
          </a:xfrm>
        </p:grpSpPr>
        <p:sp>
          <p:nvSpPr>
            <p:cNvPr id="35" name="object 35"/>
            <p:cNvSpPr/>
            <p:nvPr/>
          </p:nvSpPr>
          <p:spPr>
            <a:xfrm>
              <a:off x="7827264" y="6144767"/>
              <a:ext cx="946785" cy="662940"/>
            </a:xfrm>
            <a:custGeom>
              <a:avLst/>
              <a:gdLst/>
              <a:ahLst/>
              <a:cxnLst/>
              <a:rect l="l" t="t" r="r" b="b"/>
              <a:pathLst>
                <a:path w="946784" h="662940">
                  <a:moveTo>
                    <a:pt x="835913" y="0"/>
                  </a:moveTo>
                  <a:lnTo>
                    <a:pt x="110489" y="0"/>
                  </a:lnTo>
                  <a:lnTo>
                    <a:pt x="67508" y="8684"/>
                  </a:lnTo>
                  <a:lnTo>
                    <a:pt x="32385" y="32369"/>
                  </a:lnTo>
                  <a:lnTo>
                    <a:pt x="8691" y="67497"/>
                  </a:lnTo>
                  <a:lnTo>
                    <a:pt x="0" y="110515"/>
                  </a:lnTo>
                  <a:lnTo>
                    <a:pt x="0" y="552424"/>
                  </a:lnTo>
                  <a:lnTo>
                    <a:pt x="8691" y="595442"/>
                  </a:lnTo>
                  <a:lnTo>
                    <a:pt x="32384" y="630570"/>
                  </a:lnTo>
                  <a:lnTo>
                    <a:pt x="67508" y="654255"/>
                  </a:lnTo>
                  <a:lnTo>
                    <a:pt x="110489" y="662939"/>
                  </a:lnTo>
                  <a:lnTo>
                    <a:pt x="835913" y="662939"/>
                  </a:lnTo>
                  <a:lnTo>
                    <a:pt x="878895" y="654255"/>
                  </a:lnTo>
                  <a:lnTo>
                    <a:pt x="914018" y="630570"/>
                  </a:lnTo>
                  <a:lnTo>
                    <a:pt x="937712" y="595442"/>
                  </a:lnTo>
                  <a:lnTo>
                    <a:pt x="946403" y="552424"/>
                  </a:lnTo>
                  <a:lnTo>
                    <a:pt x="946403" y="110515"/>
                  </a:lnTo>
                  <a:lnTo>
                    <a:pt x="937712" y="67497"/>
                  </a:lnTo>
                  <a:lnTo>
                    <a:pt x="914019" y="32369"/>
                  </a:lnTo>
                  <a:lnTo>
                    <a:pt x="878895" y="8684"/>
                  </a:lnTo>
                  <a:lnTo>
                    <a:pt x="8359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827264" y="6144767"/>
              <a:ext cx="946785" cy="662940"/>
            </a:xfrm>
            <a:custGeom>
              <a:avLst/>
              <a:gdLst/>
              <a:ahLst/>
              <a:cxnLst/>
              <a:rect l="l" t="t" r="r" b="b"/>
              <a:pathLst>
                <a:path w="946784" h="662940">
                  <a:moveTo>
                    <a:pt x="0" y="110515"/>
                  </a:moveTo>
                  <a:lnTo>
                    <a:pt x="8691" y="67497"/>
                  </a:lnTo>
                  <a:lnTo>
                    <a:pt x="32385" y="32369"/>
                  </a:lnTo>
                  <a:lnTo>
                    <a:pt x="67508" y="8684"/>
                  </a:lnTo>
                  <a:lnTo>
                    <a:pt x="110489" y="0"/>
                  </a:lnTo>
                  <a:lnTo>
                    <a:pt x="835913" y="0"/>
                  </a:lnTo>
                  <a:lnTo>
                    <a:pt x="878895" y="8684"/>
                  </a:lnTo>
                  <a:lnTo>
                    <a:pt x="914019" y="32369"/>
                  </a:lnTo>
                  <a:lnTo>
                    <a:pt x="937712" y="67497"/>
                  </a:lnTo>
                  <a:lnTo>
                    <a:pt x="946403" y="110515"/>
                  </a:lnTo>
                  <a:lnTo>
                    <a:pt x="946403" y="552424"/>
                  </a:lnTo>
                  <a:lnTo>
                    <a:pt x="937712" y="595442"/>
                  </a:lnTo>
                  <a:lnTo>
                    <a:pt x="914018" y="630570"/>
                  </a:lnTo>
                  <a:lnTo>
                    <a:pt x="878895" y="654255"/>
                  </a:lnTo>
                  <a:lnTo>
                    <a:pt x="835913" y="662939"/>
                  </a:lnTo>
                  <a:lnTo>
                    <a:pt x="110489" y="662939"/>
                  </a:lnTo>
                  <a:lnTo>
                    <a:pt x="67508" y="654255"/>
                  </a:lnTo>
                  <a:lnTo>
                    <a:pt x="32384" y="630570"/>
                  </a:lnTo>
                  <a:lnTo>
                    <a:pt x="8691" y="595442"/>
                  </a:lnTo>
                  <a:lnTo>
                    <a:pt x="0" y="552424"/>
                  </a:lnTo>
                  <a:lnTo>
                    <a:pt x="0" y="110515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895335" y="6234176"/>
            <a:ext cx="812165" cy="4565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algn="ctr">
              <a:lnSpc>
                <a:spcPct val="91500"/>
              </a:lnSpc>
              <a:spcBef>
                <a:spcPts val="195"/>
              </a:spcBef>
            </a:pP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Normalize</a:t>
            </a:r>
            <a:r>
              <a:rPr sz="1000" spc="-5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data </a:t>
            </a:r>
            <a:r>
              <a:rPr sz="1000" spc="-2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into </a:t>
            </a: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flat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data </a:t>
            </a:r>
            <a:r>
              <a:rPr sz="100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file</a:t>
            </a:r>
            <a:r>
              <a:rPr sz="1000" spc="-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such</a:t>
            </a:r>
            <a:r>
              <a:rPr sz="1000" spc="-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4471C4"/>
                </a:solidFill>
                <a:latin typeface="Calibri"/>
                <a:cs typeface="Calibri"/>
              </a:rPr>
              <a:t>as</a:t>
            </a:r>
            <a:r>
              <a:rPr sz="1000" spc="-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.csv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434198" y="4742815"/>
            <a:ext cx="1976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FFFFFF"/>
                </a:solidFill>
                <a:latin typeface="Segoe UI Light"/>
                <a:cs typeface="Segoe UI Light"/>
              </a:rPr>
              <a:t>Web</a:t>
            </a:r>
            <a:r>
              <a:rPr sz="24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 Light"/>
                <a:cs typeface="Segoe UI Light"/>
              </a:rPr>
              <a:t>Scrapping</a:t>
            </a:r>
            <a:endParaRPr sz="24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531" y="132587"/>
            <a:ext cx="4593590" cy="6725920"/>
          </a:xfrm>
          <a:custGeom>
            <a:avLst/>
            <a:gdLst/>
            <a:ahLst/>
            <a:cxnLst/>
            <a:rect l="l" t="t" r="r" b="b"/>
            <a:pathLst>
              <a:path w="4593590" h="6725920">
                <a:moveTo>
                  <a:pt x="4593336" y="0"/>
                </a:moveTo>
                <a:lnTo>
                  <a:pt x="0" y="0"/>
                </a:lnTo>
                <a:lnTo>
                  <a:pt x="0" y="6725411"/>
                </a:lnTo>
                <a:lnTo>
                  <a:pt x="4593336" y="6725411"/>
                </a:lnTo>
                <a:lnTo>
                  <a:pt x="4593336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8768" y="1061669"/>
            <a:ext cx="2864485" cy="953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650"/>
              </a:lnSpc>
              <a:spcBef>
                <a:spcPts val="105"/>
              </a:spcBef>
            </a:pPr>
            <a:r>
              <a:rPr dirty="0">
                <a:latin typeface="Segoe UI Light"/>
                <a:cs typeface="Segoe UI Light"/>
              </a:rPr>
              <a:t>Data</a:t>
            </a:r>
            <a:r>
              <a:rPr spc="-30" dirty="0">
                <a:latin typeface="Segoe UI Light"/>
                <a:cs typeface="Segoe UI Light"/>
              </a:rPr>
              <a:t> </a:t>
            </a:r>
            <a:r>
              <a:rPr dirty="0">
                <a:latin typeface="Segoe UI Light"/>
                <a:cs typeface="Segoe UI Light"/>
              </a:rPr>
              <a:t>collection</a:t>
            </a:r>
            <a:r>
              <a:rPr spc="-40" dirty="0">
                <a:latin typeface="Segoe UI Light"/>
                <a:cs typeface="Segoe UI Light"/>
              </a:rPr>
              <a:t> </a:t>
            </a:r>
            <a:r>
              <a:rPr dirty="0">
                <a:latin typeface="Segoe UI Light"/>
                <a:cs typeface="Segoe UI Light"/>
              </a:rPr>
              <a:t>–</a:t>
            </a:r>
          </a:p>
          <a:p>
            <a:pPr marL="12700">
              <a:lnSpc>
                <a:spcPts val="3650"/>
              </a:lnSpc>
            </a:pPr>
            <a:r>
              <a:rPr dirty="0">
                <a:latin typeface="Segoe UI Light"/>
                <a:cs typeface="Segoe UI Light"/>
              </a:rPr>
              <a:t>SpaceX</a:t>
            </a:r>
            <a:r>
              <a:rPr spc="-65" dirty="0">
                <a:latin typeface="Segoe UI Light"/>
                <a:cs typeface="Segoe UI Light"/>
              </a:rPr>
              <a:t> </a:t>
            </a:r>
            <a:r>
              <a:rPr dirty="0">
                <a:latin typeface="Segoe UI Light"/>
                <a:cs typeface="Segoe UI Light"/>
              </a:rPr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558028" y="2375916"/>
            <a:ext cx="3482340" cy="601980"/>
            <a:chOff x="5558028" y="2375916"/>
            <a:chExt cx="3482340" cy="6019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8028" y="2375916"/>
              <a:ext cx="1607820" cy="6019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3468" y="2388108"/>
              <a:ext cx="1866900" cy="281939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530596" y="553880"/>
            <a:ext cx="5629910" cy="5259070"/>
            <a:chOff x="5530596" y="553880"/>
            <a:chExt cx="5629910" cy="525907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6548" y="3109751"/>
              <a:ext cx="3863703" cy="242350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7100" y="5477255"/>
              <a:ext cx="3299459" cy="3352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0596" y="553880"/>
              <a:ext cx="4983480" cy="507345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5256276" y="6111240"/>
            <a:ext cx="4739640" cy="663575"/>
            <a:chOff x="5256276" y="6111240"/>
            <a:chExt cx="4739640" cy="66357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4893" y="6431368"/>
              <a:ext cx="4731022" cy="34292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56276" y="6111240"/>
              <a:ext cx="4206239" cy="335280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2336038" y="4894834"/>
            <a:ext cx="582930" cy="378460"/>
            <a:chOff x="2336038" y="4894834"/>
            <a:chExt cx="582930" cy="378460"/>
          </a:xfrm>
        </p:grpSpPr>
        <p:sp>
          <p:nvSpPr>
            <p:cNvPr id="15" name="object 15"/>
            <p:cNvSpPr/>
            <p:nvPr/>
          </p:nvSpPr>
          <p:spPr>
            <a:xfrm>
              <a:off x="2342388" y="4901184"/>
              <a:ext cx="570230" cy="365760"/>
            </a:xfrm>
            <a:custGeom>
              <a:avLst/>
              <a:gdLst/>
              <a:ahLst/>
              <a:cxnLst/>
              <a:rect l="l" t="t" r="r" b="b"/>
              <a:pathLst>
                <a:path w="570230" h="365760">
                  <a:moveTo>
                    <a:pt x="427481" y="0"/>
                  </a:moveTo>
                  <a:lnTo>
                    <a:pt x="142494" y="0"/>
                  </a:lnTo>
                  <a:lnTo>
                    <a:pt x="142494" y="182880"/>
                  </a:lnTo>
                  <a:lnTo>
                    <a:pt x="0" y="182880"/>
                  </a:lnTo>
                  <a:lnTo>
                    <a:pt x="284988" y="365760"/>
                  </a:lnTo>
                  <a:lnTo>
                    <a:pt x="569976" y="182880"/>
                  </a:lnTo>
                  <a:lnTo>
                    <a:pt x="427481" y="182880"/>
                  </a:lnTo>
                  <a:lnTo>
                    <a:pt x="427481" y="0"/>
                  </a:lnTo>
                  <a:close/>
                </a:path>
              </a:pathLst>
            </a:custGeom>
            <a:solidFill>
              <a:srgbClr val="FF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42388" y="4901184"/>
              <a:ext cx="570230" cy="365760"/>
            </a:xfrm>
            <a:custGeom>
              <a:avLst/>
              <a:gdLst/>
              <a:ahLst/>
              <a:cxnLst/>
              <a:rect l="l" t="t" r="r" b="b"/>
              <a:pathLst>
                <a:path w="570230" h="365760">
                  <a:moveTo>
                    <a:pt x="0" y="182880"/>
                  </a:moveTo>
                  <a:lnTo>
                    <a:pt x="142494" y="182880"/>
                  </a:lnTo>
                  <a:lnTo>
                    <a:pt x="142494" y="0"/>
                  </a:lnTo>
                  <a:lnTo>
                    <a:pt x="427481" y="0"/>
                  </a:lnTo>
                  <a:lnTo>
                    <a:pt x="427481" y="182880"/>
                  </a:lnTo>
                  <a:lnTo>
                    <a:pt x="569976" y="182880"/>
                  </a:lnTo>
                  <a:lnTo>
                    <a:pt x="284988" y="365760"/>
                  </a:lnTo>
                  <a:lnTo>
                    <a:pt x="0" y="18288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40561" y="5267705"/>
            <a:ext cx="2373630" cy="4914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559435" marR="5080" indent="-547370">
              <a:lnSpc>
                <a:spcPts val="1750"/>
              </a:lnSpc>
              <a:spcBef>
                <a:spcPts val="29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Normalize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flat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.csv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8484" y="2272173"/>
            <a:ext cx="3199250" cy="2560547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408047" y="3771646"/>
            <a:ext cx="654050" cy="4565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algn="ctr">
              <a:lnSpc>
                <a:spcPct val="91500"/>
              </a:lnSpc>
              <a:spcBef>
                <a:spcPts val="195"/>
              </a:spcBef>
            </a:pP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API returns </a:t>
            </a:r>
            <a:r>
              <a:rPr sz="100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S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paceX</a:t>
            </a:r>
            <a:r>
              <a:rPr sz="1000" spc="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data  in</a:t>
            </a: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 .JSON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38680" y="2988691"/>
            <a:ext cx="61595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U</a:t>
            </a:r>
            <a:r>
              <a:rPr sz="1000" spc="-15" dirty="0">
                <a:solidFill>
                  <a:srgbClr val="4471C4"/>
                </a:solidFill>
                <a:latin typeface="Calibri"/>
                <a:cs typeface="Calibri"/>
              </a:rPr>
              <a:t>s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e</a:t>
            </a:r>
            <a:r>
              <a:rPr sz="1000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S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paceX  REST</a:t>
            </a: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API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87573" y="2670810"/>
            <a:ext cx="702945" cy="4565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Filter DF </a:t>
            </a: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for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Falcon</a:t>
            </a:r>
            <a:r>
              <a:rPr sz="1000" spc="-2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9</a:t>
            </a:r>
            <a:r>
              <a:rPr sz="1000" spc="-2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only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075"/>
              </a:lnSpc>
            </a:pP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/</a:t>
            </a:r>
            <a:r>
              <a:rPr sz="1000" spc="-3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71C4"/>
                </a:solidFill>
                <a:latin typeface="Calibri"/>
                <a:cs typeface="Calibri"/>
              </a:rPr>
              <a:t>Clean</a:t>
            </a:r>
            <a:r>
              <a:rPr sz="1000" spc="-5" dirty="0">
                <a:solidFill>
                  <a:srgbClr val="4471C4"/>
                </a:solidFill>
                <a:latin typeface="Calibri"/>
                <a:cs typeface="Calibri"/>
              </a:rPr>
              <a:t> Data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70664" y="1434083"/>
            <a:ext cx="4698047" cy="494552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5584316" y="150114"/>
            <a:ext cx="279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1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.Getting</a:t>
            </a:r>
            <a:r>
              <a:rPr sz="1800" b="1" spc="-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Response</a:t>
            </a:r>
            <a:r>
              <a:rPr sz="1800" b="1" spc="-5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from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84316" y="1076071"/>
            <a:ext cx="3515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2.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Converting</a:t>
            </a:r>
            <a:r>
              <a:rPr sz="1800" b="1" spc="-5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Response</a:t>
            </a:r>
            <a:r>
              <a:rPr sz="1800" b="1" spc="-4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.json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09971" y="1991105"/>
            <a:ext cx="3757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3.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Apply</a:t>
            </a:r>
            <a:r>
              <a:rPr sz="1800" b="1" spc="-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custom</a:t>
            </a:r>
            <a:r>
              <a:rPr sz="1800" b="1" spc="-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functions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1800" b="1" spc="-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clean</a:t>
            </a:r>
            <a:r>
              <a:rPr sz="1800" b="1" spc="-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56475" y="2711577"/>
            <a:ext cx="3978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4.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 Assign</a:t>
            </a:r>
            <a:r>
              <a:rPr sz="1800" b="1" spc="-4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list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 to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dictionary</a:t>
            </a:r>
            <a:r>
              <a:rPr sz="1800" b="1" spc="-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then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dataframe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96027" y="5779109"/>
            <a:ext cx="4380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5.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Filter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dataframe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and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 export</a:t>
            </a:r>
            <a:r>
              <a:rPr sz="1800" b="1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to flat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file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 (.csv)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249926" y="684022"/>
            <a:ext cx="6823709" cy="5452110"/>
            <a:chOff x="5249926" y="684022"/>
            <a:chExt cx="6823709" cy="5452110"/>
          </a:xfrm>
        </p:grpSpPr>
        <p:sp>
          <p:nvSpPr>
            <p:cNvPr id="29" name="object 29"/>
            <p:cNvSpPr/>
            <p:nvPr/>
          </p:nvSpPr>
          <p:spPr>
            <a:xfrm>
              <a:off x="10539984" y="690372"/>
              <a:ext cx="368935" cy="993775"/>
            </a:xfrm>
            <a:custGeom>
              <a:avLst/>
              <a:gdLst/>
              <a:ahLst/>
              <a:cxnLst/>
              <a:rect l="l" t="t" r="r" b="b"/>
              <a:pathLst>
                <a:path w="368934" h="993775">
                  <a:moveTo>
                    <a:pt x="207518" y="0"/>
                  </a:moveTo>
                  <a:lnTo>
                    <a:pt x="0" y="0"/>
                  </a:lnTo>
                  <a:lnTo>
                    <a:pt x="0" y="20065"/>
                  </a:lnTo>
                  <a:lnTo>
                    <a:pt x="207391" y="20065"/>
                  </a:lnTo>
                  <a:lnTo>
                    <a:pt x="252083" y="27267"/>
                  </a:lnTo>
                  <a:lnTo>
                    <a:pt x="290887" y="47319"/>
                  </a:lnTo>
                  <a:lnTo>
                    <a:pt x="321480" y="77892"/>
                  </a:lnTo>
                  <a:lnTo>
                    <a:pt x="341539" y="116659"/>
                  </a:lnTo>
                  <a:lnTo>
                    <a:pt x="348742" y="161289"/>
                  </a:lnTo>
                  <a:lnTo>
                    <a:pt x="348742" y="750188"/>
                  </a:lnTo>
                  <a:lnTo>
                    <a:pt x="341540" y="794819"/>
                  </a:lnTo>
                  <a:lnTo>
                    <a:pt x="321488" y="833586"/>
                  </a:lnTo>
                  <a:lnTo>
                    <a:pt x="290915" y="864159"/>
                  </a:lnTo>
                  <a:lnTo>
                    <a:pt x="252148" y="884211"/>
                  </a:lnTo>
                  <a:lnTo>
                    <a:pt x="207518" y="891413"/>
                  </a:lnTo>
                  <a:lnTo>
                    <a:pt x="104013" y="891413"/>
                  </a:lnTo>
                  <a:lnTo>
                    <a:pt x="104013" y="809243"/>
                  </a:lnTo>
                  <a:lnTo>
                    <a:pt x="0" y="901445"/>
                  </a:lnTo>
                  <a:lnTo>
                    <a:pt x="104013" y="993648"/>
                  </a:lnTo>
                  <a:lnTo>
                    <a:pt x="104013" y="911478"/>
                  </a:lnTo>
                  <a:lnTo>
                    <a:pt x="207518" y="911478"/>
                  </a:lnTo>
                  <a:lnTo>
                    <a:pt x="250377" y="905714"/>
                  </a:lnTo>
                  <a:lnTo>
                    <a:pt x="288901" y="889446"/>
                  </a:lnTo>
                  <a:lnTo>
                    <a:pt x="321548" y="864219"/>
                  </a:lnTo>
                  <a:lnTo>
                    <a:pt x="346775" y="831572"/>
                  </a:lnTo>
                  <a:lnTo>
                    <a:pt x="363043" y="793048"/>
                  </a:lnTo>
                  <a:lnTo>
                    <a:pt x="368808" y="750188"/>
                  </a:lnTo>
                  <a:lnTo>
                    <a:pt x="368808" y="161289"/>
                  </a:lnTo>
                  <a:lnTo>
                    <a:pt x="363043" y="118430"/>
                  </a:lnTo>
                  <a:lnTo>
                    <a:pt x="346775" y="79906"/>
                  </a:lnTo>
                  <a:lnTo>
                    <a:pt x="321548" y="47259"/>
                  </a:lnTo>
                  <a:lnTo>
                    <a:pt x="288901" y="22032"/>
                  </a:lnTo>
                  <a:lnTo>
                    <a:pt x="250377" y="5764"/>
                  </a:lnTo>
                  <a:lnTo>
                    <a:pt x="20751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539984" y="690372"/>
              <a:ext cx="368935" cy="993775"/>
            </a:xfrm>
            <a:custGeom>
              <a:avLst/>
              <a:gdLst/>
              <a:ahLst/>
              <a:cxnLst/>
              <a:rect l="l" t="t" r="r" b="b"/>
              <a:pathLst>
                <a:path w="368934" h="993775">
                  <a:moveTo>
                    <a:pt x="0" y="0"/>
                  </a:moveTo>
                  <a:lnTo>
                    <a:pt x="207518" y="0"/>
                  </a:lnTo>
                  <a:lnTo>
                    <a:pt x="250377" y="5764"/>
                  </a:lnTo>
                  <a:lnTo>
                    <a:pt x="288901" y="22032"/>
                  </a:lnTo>
                  <a:lnTo>
                    <a:pt x="321548" y="47259"/>
                  </a:lnTo>
                  <a:lnTo>
                    <a:pt x="346775" y="79906"/>
                  </a:lnTo>
                  <a:lnTo>
                    <a:pt x="363043" y="118430"/>
                  </a:lnTo>
                  <a:lnTo>
                    <a:pt x="368808" y="161289"/>
                  </a:lnTo>
                  <a:lnTo>
                    <a:pt x="368808" y="750188"/>
                  </a:lnTo>
                  <a:lnTo>
                    <a:pt x="363043" y="793048"/>
                  </a:lnTo>
                  <a:lnTo>
                    <a:pt x="346775" y="831572"/>
                  </a:lnTo>
                  <a:lnTo>
                    <a:pt x="321548" y="864219"/>
                  </a:lnTo>
                  <a:lnTo>
                    <a:pt x="288901" y="889446"/>
                  </a:lnTo>
                  <a:lnTo>
                    <a:pt x="250377" y="905714"/>
                  </a:lnTo>
                  <a:lnTo>
                    <a:pt x="207518" y="911478"/>
                  </a:lnTo>
                  <a:lnTo>
                    <a:pt x="104013" y="911478"/>
                  </a:lnTo>
                  <a:lnTo>
                    <a:pt x="104013" y="993648"/>
                  </a:lnTo>
                  <a:lnTo>
                    <a:pt x="0" y="901445"/>
                  </a:lnTo>
                  <a:lnTo>
                    <a:pt x="104013" y="809243"/>
                  </a:lnTo>
                  <a:lnTo>
                    <a:pt x="104013" y="891413"/>
                  </a:lnTo>
                  <a:lnTo>
                    <a:pt x="207518" y="891413"/>
                  </a:lnTo>
                  <a:lnTo>
                    <a:pt x="252148" y="884211"/>
                  </a:lnTo>
                  <a:lnTo>
                    <a:pt x="290915" y="864159"/>
                  </a:lnTo>
                  <a:lnTo>
                    <a:pt x="321488" y="833586"/>
                  </a:lnTo>
                  <a:lnTo>
                    <a:pt x="341540" y="794819"/>
                  </a:lnTo>
                  <a:lnTo>
                    <a:pt x="348742" y="750188"/>
                  </a:lnTo>
                  <a:lnTo>
                    <a:pt x="348742" y="161289"/>
                  </a:lnTo>
                  <a:lnTo>
                    <a:pt x="341539" y="116659"/>
                  </a:lnTo>
                  <a:lnTo>
                    <a:pt x="321480" y="77892"/>
                  </a:lnTo>
                  <a:lnTo>
                    <a:pt x="290887" y="47319"/>
                  </a:lnTo>
                  <a:lnTo>
                    <a:pt x="252083" y="27267"/>
                  </a:lnTo>
                  <a:lnTo>
                    <a:pt x="207391" y="20065"/>
                  </a:lnTo>
                  <a:lnTo>
                    <a:pt x="0" y="200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256276" y="1589532"/>
              <a:ext cx="245745" cy="1103630"/>
            </a:xfrm>
            <a:custGeom>
              <a:avLst/>
              <a:gdLst/>
              <a:ahLst/>
              <a:cxnLst/>
              <a:rect l="l" t="t" r="r" b="b"/>
              <a:pathLst>
                <a:path w="245745" h="1103630">
                  <a:moveTo>
                    <a:pt x="245363" y="0"/>
                  </a:moveTo>
                  <a:lnTo>
                    <a:pt x="122682" y="0"/>
                  </a:lnTo>
                  <a:lnTo>
                    <a:pt x="74902" y="9632"/>
                  </a:lnTo>
                  <a:lnTo>
                    <a:pt x="35909" y="35909"/>
                  </a:lnTo>
                  <a:lnTo>
                    <a:pt x="9632" y="74902"/>
                  </a:lnTo>
                  <a:lnTo>
                    <a:pt x="0" y="122681"/>
                  </a:lnTo>
                  <a:lnTo>
                    <a:pt x="0" y="926083"/>
                  </a:lnTo>
                  <a:lnTo>
                    <a:pt x="9632" y="973810"/>
                  </a:lnTo>
                  <a:lnTo>
                    <a:pt x="35909" y="1012809"/>
                  </a:lnTo>
                  <a:lnTo>
                    <a:pt x="74902" y="1039115"/>
                  </a:lnTo>
                  <a:lnTo>
                    <a:pt x="122682" y="1048765"/>
                  </a:lnTo>
                  <a:lnTo>
                    <a:pt x="176149" y="1048765"/>
                  </a:lnTo>
                  <a:lnTo>
                    <a:pt x="176149" y="1103376"/>
                  </a:lnTo>
                  <a:lnTo>
                    <a:pt x="245363" y="1042034"/>
                  </a:lnTo>
                  <a:lnTo>
                    <a:pt x="176149" y="980693"/>
                  </a:lnTo>
                  <a:lnTo>
                    <a:pt x="176149" y="1035303"/>
                  </a:lnTo>
                  <a:lnTo>
                    <a:pt x="122682" y="1035303"/>
                  </a:lnTo>
                  <a:lnTo>
                    <a:pt x="80146" y="1026721"/>
                  </a:lnTo>
                  <a:lnTo>
                    <a:pt x="45386" y="1003315"/>
                  </a:lnTo>
                  <a:lnTo>
                    <a:pt x="21937" y="968599"/>
                  </a:lnTo>
                  <a:lnTo>
                    <a:pt x="13335" y="926083"/>
                  </a:lnTo>
                  <a:lnTo>
                    <a:pt x="13335" y="122681"/>
                  </a:lnTo>
                  <a:lnTo>
                    <a:pt x="21937" y="80146"/>
                  </a:lnTo>
                  <a:lnTo>
                    <a:pt x="45386" y="45386"/>
                  </a:lnTo>
                  <a:lnTo>
                    <a:pt x="80146" y="21937"/>
                  </a:lnTo>
                  <a:lnTo>
                    <a:pt x="122682" y="13334"/>
                  </a:lnTo>
                  <a:lnTo>
                    <a:pt x="245363" y="13334"/>
                  </a:lnTo>
                  <a:lnTo>
                    <a:pt x="24536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56276" y="1589532"/>
              <a:ext cx="245745" cy="1103630"/>
            </a:xfrm>
            <a:custGeom>
              <a:avLst/>
              <a:gdLst/>
              <a:ahLst/>
              <a:cxnLst/>
              <a:rect l="l" t="t" r="r" b="b"/>
              <a:pathLst>
                <a:path w="245745" h="1103630">
                  <a:moveTo>
                    <a:pt x="245363" y="0"/>
                  </a:moveTo>
                  <a:lnTo>
                    <a:pt x="122682" y="0"/>
                  </a:lnTo>
                  <a:lnTo>
                    <a:pt x="74902" y="9632"/>
                  </a:lnTo>
                  <a:lnTo>
                    <a:pt x="35909" y="35909"/>
                  </a:lnTo>
                  <a:lnTo>
                    <a:pt x="9632" y="74902"/>
                  </a:lnTo>
                  <a:lnTo>
                    <a:pt x="0" y="122681"/>
                  </a:lnTo>
                  <a:lnTo>
                    <a:pt x="0" y="926083"/>
                  </a:lnTo>
                  <a:lnTo>
                    <a:pt x="9632" y="973810"/>
                  </a:lnTo>
                  <a:lnTo>
                    <a:pt x="35909" y="1012809"/>
                  </a:lnTo>
                  <a:lnTo>
                    <a:pt x="74902" y="1039115"/>
                  </a:lnTo>
                  <a:lnTo>
                    <a:pt x="122682" y="1048765"/>
                  </a:lnTo>
                  <a:lnTo>
                    <a:pt x="176149" y="1048765"/>
                  </a:lnTo>
                  <a:lnTo>
                    <a:pt x="176149" y="1103376"/>
                  </a:lnTo>
                  <a:lnTo>
                    <a:pt x="245363" y="1042034"/>
                  </a:lnTo>
                  <a:lnTo>
                    <a:pt x="176149" y="980693"/>
                  </a:lnTo>
                  <a:lnTo>
                    <a:pt x="176149" y="1035303"/>
                  </a:lnTo>
                  <a:lnTo>
                    <a:pt x="122682" y="1035303"/>
                  </a:lnTo>
                  <a:lnTo>
                    <a:pt x="80146" y="1026721"/>
                  </a:lnTo>
                  <a:lnTo>
                    <a:pt x="45386" y="1003315"/>
                  </a:lnTo>
                  <a:lnTo>
                    <a:pt x="21937" y="968599"/>
                  </a:lnTo>
                  <a:lnTo>
                    <a:pt x="13335" y="926083"/>
                  </a:lnTo>
                  <a:lnTo>
                    <a:pt x="13335" y="122681"/>
                  </a:lnTo>
                  <a:lnTo>
                    <a:pt x="21937" y="80146"/>
                  </a:lnTo>
                  <a:lnTo>
                    <a:pt x="45386" y="45386"/>
                  </a:lnTo>
                  <a:lnTo>
                    <a:pt x="80146" y="21937"/>
                  </a:lnTo>
                  <a:lnTo>
                    <a:pt x="122682" y="13334"/>
                  </a:lnTo>
                  <a:lnTo>
                    <a:pt x="245363" y="13334"/>
                  </a:lnTo>
                  <a:lnTo>
                    <a:pt x="245363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462516" y="2170175"/>
              <a:ext cx="2604770" cy="893444"/>
            </a:xfrm>
            <a:custGeom>
              <a:avLst/>
              <a:gdLst/>
              <a:ahLst/>
              <a:cxnLst/>
              <a:rect l="l" t="t" r="r" b="b"/>
              <a:pathLst>
                <a:path w="2604770" h="893444">
                  <a:moveTo>
                    <a:pt x="2180970" y="446532"/>
                  </a:moveTo>
                  <a:lnTo>
                    <a:pt x="1949068" y="669798"/>
                  </a:lnTo>
                  <a:lnTo>
                    <a:pt x="2180970" y="893063"/>
                  </a:lnTo>
                  <a:lnTo>
                    <a:pt x="2180970" y="684276"/>
                  </a:lnTo>
                  <a:lnTo>
                    <a:pt x="2262378" y="684276"/>
                  </a:lnTo>
                  <a:lnTo>
                    <a:pt x="2308807" y="681153"/>
                  </a:lnTo>
                  <a:lnTo>
                    <a:pt x="2353338" y="672055"/>
                  </a:lnTo>
                  <a:lnTo>
                    <a:pt x="2395561" y="657391"/>
                  </a:lnTo>
                  <a:lnTo>
                    <a:pt x="2399690" y="655320"/>
                  </a:lnTo>
                  <a:lnTo>
                    <a:pt x="2180970" y="655320"/>
                  </a:lnTo>
                  <a:lnTo>
                    <a:pt x="2180970" y="446532"/>
                  </a:lnTo>
                  <a:close/>
                </a:path>
                <a:path w="2604770" h="893444">
                  <a:moveTo>
                    <a:pt x="2262378" y="0"/>
                  </a:moveTo>
                  <a:lnTo>
                    <a:pt x="0" y="0"/>
                  </a:lnTo>
                  <a:lnTo>
                    <a:pt x="0" y="28828"/>
                  </a:lnTo>
                  <a:lnTo>
                    <a:pt x="2262378" y="28828"/>
                  </a:lnTo>
                  <a:lnTo>
                    <a:pt x="2308662" y="32227"/>
                  </a:lnTo>
                  <a:lnTo>
                    <a:pt x="2352843" y="42099"/>
                  </a:lnTo>
                  <a:lnTo>
                    <a:pt x="2394434" y="57958"/>
                  </a:lnTo>
                  <a:lnTo>
                    <a:pt x="2432950" y="79320"/>
                  </a:lnTo>
                  <a:lnTo>
                    <a:pt x="2467906" y="105699"/>
                  </a:lnTo>
                  <a:lnTo>
                    <a:pt x="2498816" y="136609"/>
                  </a:lnTo>
                  <a:lnTo>
                    <a:pt x="2525195" y="171565"/>
                  </a:lnTo>
                  <a:lnTo>
                    <a:pt x="2546557" y="210081"/>
                  </a:lnTo>
                  <a:lnTo>
                    <a:pt x="2562416" y="251672"/>
                  </a:lnTo>
                  <a:lnTo>
                    <a:pt x="2572288" y="295853"/>
                  </a:lnTo>
                  <a:lnTo>
                    <a:pt x="2575686" y="342138"/>
                  </a:lnTo>
                  <a:lnTo>
                    <a:pt x="2572288" y="388419"/>
                  </a:lnTo>
                  <a:lnTo>
                    <a:pt x="2562416" y="432592"/>
                  </a:lnTo>
                  <a:lnTo>
                    <a:pt x="2546557" y="474171"/>
                  </a:lnTo>
                  <a:lnTo>
                    <a:pt x="2525195" y="512672"/>
                  </a:lnTo>
                  <a:lnTo>
                    <a:pt x="2498816" y="547611"/>
                  </a:lnTo>
                  <a:lnTo>
                    <a:pt x="2467906" y="578504"/>
                  </a:lnTo>
                  <a:lnTo>
                    <a:pt x="2432950" y="604866"/>
                  </a:lnTo>
                  <a:lnTo>
                    <a:pt x="2394434" y="626213"/>
                  </a:lnTo>
                  <a:lnTo>
                    <a:pt x="2352843" y="642060"/>
                  </a:lnTo>
                  <a:lnTo>
                    <a:pt x="2308662" y="651924"/>
                  </a:lnTo>
                  <a:lnTo>
                    <a:pt x="2262378" y="655320"/>
                  </a:lnTo>
                  <a:lnTo>
                    <a:pt x="2399690" y="655320"/>
                  </a:lnTo>
                  <a:lnTo>
                    <a:pt x="2435069" y="637568"/>
                  </a:lnTo>
                  <a:lnTo>
                    <a:pt x="2471456" y="612992"/>
                  </a:lnTo>
                  <a:lnTo>
                    <a:pt x="2504312" y="584072"/>
                  </a:lnTo>
                  <a:lnTo>
                    <a:pt x="2533232" y="551216"/>
                  </a:lnTo>
                  <a:lnTo>
                    <a:pt x="2557808" y="514829"/>
                  </a:lnTo>
                  <a:lnTo>
                    <a:pt x="2577631" y="475321"/>
                  </a:lnTo>
                  <a:lnTo>
                    <a:pt x="2592295" y="433098"/>
                  </a:lnTo>
                  <a:lnTo>
                    <a:pt x="2601393" y="388567"/>
                  </a:lnTo>
                  <a:lnTo>
                    <a:pt x="2604515" y="342138"/>
                  </a:lnTo>
                  <a:lnTo>
                    <a:pt x="2601393" y="295708"/>
                  </a:lnTo>
                  <a:lnTo>
                    <a:pt x="2592295" y="251177"/>
                  </a:lnTo>
                  <a:lnTo>
                    <a:pt x="2577631" y="208954"/>
                  </a:lnTo>
                  <a:lnTo>
                    <a:pt x="2557808" y="169446"/>
                  </a:lnTo>
                  <a:lnTo>
                    <a:pt x="2533232" y="133059"/>
                  </a:lnTo>
                  <a:lnTo>
                    <a:pt x="2504313" y="100202"/>
                  </a:lnTo>
                  <a:lnTo>
                    <a:pt x="2471456" y="71283"/>
                  </a:lnTo>
                  <a:lnTo>
                    <a:pt x="2435069" y="46707"/>
                  </a:lnTo>
                  <a:lnTo>
                    <a:pt x="2395561" y="26884"/>
                  </a:lnTo>
                  <a:lnTo>
                    <a:pt x="2353338" y="12220"/>
                  </a:lnTo>
                  <a:lnTo>
                    <a:pt x="2308807" y="3122"/>
                  </a:lnTo>
                  <a:lnTo>
                    <a:pt x="2262378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462516" y="2170175"/>
              <a:ext cx="2604770" cy="893444"/>
            </a:xfrm>
            <a:custGeom>
              <a:avLst/>
              <a:gdLst/>
              <a:ahLst/>
              <a:cxnLst/>
              <a:rect l="l" t="t" r="r" b="b"/>
              <a:pathLst>
                <a:path w="2604770" h="893444">
                  <a:moveTo>
                    <a:pt x="0" y="0"/>
                  </a:moveTo>
                  <a:lnTo>
                    <a:pt x="2262378" y="0"/>
                  </a:lnTo>
                  <a:lnTo>
                    <a:pt x="2308807" y="3122"/>
                  </a:lnTo>
                  <a:lnTo>
                    <a:pt x="2353338" y="12220"/>
                  </a:lnTo>
                  <a:lnTo>
                    <a:pt x="2395561" y="26884"/>
                  </a:lnTo>
                  <a:lnTo>
                    <a:pt x="2435069" y="46707"/>
                  </a:lnTo>
                  <a:lnTo>
                    <a:pt x="2471456" y="71283"/>
                  </a:lnTo>
                  <a:lnTo>
                    <a:pt x="2504313" y="100202"/>
                  </a:lnTo>
                  <a:lnTo>
                    <a:pt x="2533232" y="133059"/>
                  </a:lnTo>
                  <a:lnTo>
                    <a:pt x="2557808" y="169446"/>
                  </a:lnTo>
                  <a:lnTo>
                    <a:pt x="2577631" y="208954"/>
                  </a:lnTo>
                  <a:lnTo>
                    <a:pt x="2592295" y="251177"/>
                  </a:lnTo>
                  <a:lnTo>
                    <a:pt x="2601393" y="295708"/>
                  </a:lnTo>
                  <a:lnTo>
                    <a:pt x="2604515" y="342138"/>
                  </a:lnTo>
                  <a:lnTo>
                    <a:pt x="2601393" y="388567"/>
                  </a:lnTo>
                  <a:lnTo>
                    <a:pt x="2592295" y="433098"/>
                  </a:lnTo>
                  <a:lnTo>
                    <a:pt x="2577631" y="475321"/>
                  </a:lnTo>
                  <a:lnTo>
                    <a:pt x="2557808" y="514829"/>
                  </a:lnTo>
                  <a:lnTo>
                    <a:pt x="2533232" y="551216"/>
                  </a:lnTo>
                  <a:lnTo>
                    <a:pt x="2504312" y="584072"/>
                  </a:lnTo>
                  <a:lnTo>
                    <a:pt x="2471456" y="612992"/>
                  </a:lnTo>
                  <a:lnTo>
                    <a:pt x="2435069" y="637568"/>
                  </a:lnTo>
                  <a:lnTo>
                    <a:pt x="2395561" y="657391"/>
                  </a:lnTo>
                  <a:lnTo>
                    <a:pt x="2353338" y="672055"/>
                  </a:lnTo>
                  <a:lnTo>
                    <a:pt x="2308807" y="681153"/>
                  </a:lnTo>
                  <a:lnTo>
                    <a:pt x="2262378" y="684276"/>
                  </a:lnTo>
                  <a:lnTo>
                    <a:pt x="2180970" y="684276"/>
                  </a:lnTo>
                  <a:lnTo>
                    <a:pt x="2180970" y="893063"/>
                  </a:lnTo>
                  <a:lnTo>
                    <a:pt x="1949068" y="669798"/>
                  </a:lnTo>
                  <a:lnTo>
                    <a:pt x="2180970" y="446532"/>
                  </a:lnTo>
                  <a:lnTo>
                    <a:pt x="2180970" y="655320"/>
                  </a:lnTo>
                  <a:lnTo>
                    <a:pt x="2262378" y="655320"/>
                  </a:lnTo>
                  <a:lnTo>
                    <a:pt x="2308662" y="651924"/>
                  </a:lnTo>
                  <a:lnTo>
                    <a:pt x="2352843" y="642060"/>
                  </a:lnTo>
                  <a:lnTo>
                    <a:pt x="2394434" y="626213"/>
                  </a:lnTo>
                  <a:lnTo>
                    <a:pt x="2432950" y="604866"/>
                  </a:lnTo>
                  <a:lnTo>
                    <a:pt x="2467906" y="578504"/>
                  </a:lnTo>
                  <a:lnTo>
                    <a:pt x="2498816" y="547611"/>
                  </a:lnTo>
                  <a:lnTo>
                    <a:pt x="2525195" y="512672"/>
                  </a:lnTo>
                  <a:lnTo>
                    <a:pt x="2546557" y="474171"/>
                  </a:lnTo>
                  <a:lnTo>
                    <a:pt x="2562416" y="432592"/>
                  </a:lnTo>
                  <a:lnTo>
                    <a:pt x="2572288" y="388419"/>
                  </a:lnTo>
                  <a:lnTo>
                    <a:pt x="2575686" y="342138"/>
                  </a:lnTo>
                  <a:lnTo>
                    <a:pt x="2572288" y="295853"/>
                  </a:lnTo>
                  <a:lnTo>
                    <a:pt x="2562416" y="251672"/>
                  </a:lnTo>
                  <a:lnTo>
                    <a:pt x="2546557" y="210081"/>
                  </a:lnTo>
                  <a:lnTo>
                    <a:pt x="2525195" y="171565"/>
                  </a:lnTo>
                  <a:lnTo>
                    <a:pt x="2498816" y="136609"/>
                  </a:lnTo>
                  <a:lnTo>
                    <a:pt x="2467906" y="105699"/>
                  </a:lnTo>
                  <a:lnTo>
                    <a:pt x="2432950" y="79320"/>
                  </a:lnTo>
                  <a:lnTo>
                    <a:pt x="2394434" y="57958"/>
                  </a:lnTo>
                  <a:lnTo>
                    <a:pt x="2352843" y="42099"/>
                  </a:lnTo>
                  <a:lnTo>
                    <a:pt x="2308662" y="32227"/>
                  </a:lnTo>
                  <a:lnTo>
                    <a:pt x="2262378" y="28828"/>
                  </a:lnTo>
                  <a:lnTo>
                    <a:pt x="0" y="2882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421111" y="5669280"/>
              <a:ext cx="1455420" cy="460375"/>
            </a:xfrm>
            <a:custGeom>
              <a:avLst/>
              <a:gdLst/>
              <a:ahLst/>
              <a:cxnLst/>
              <a:rect l="l" t="t" r="r" b="b"/>
              <a:pathLst>
                <a:path w="1455420" h="460375">
                  <a:moveTo>
                    <a:pt x="1253998" y="0"/>
                  </a:moveTo>
                  <a:lnTo>
                    <a:pt x="0" y="0"/>
                  </a:lnTo>
                  <a:lnTo>
                    <a:pt x="0" y="16332"/>
                  </a:lnTo>
                  <a:lnTo>
                    <a:pt x="1253998" y="16332"/>
                  </a:lnTo>
                  <a:lnTo>
                    <a:pt x="1303202" y="22941"/>
                  </a:lnTo>
                  <a:lnTo>
                    <a:pt x="1347408" y="41594"/>
                  </a:lnTo>
                  <a:lnTo>
                    <a:pt x="1384855" y="70526"/>
                  </a:lnTo>
                  <a:lnTo>
                    <a:pt x="1413782" y="107973"/>
                  </a:lnTo>
                  <a:lnTo>
                    <a:pt x="1432430" y="152172"/>
                  </a:lnTo>
                  <a:lnTo>
                    <a:pt x="1439037" y="201358"/>
                  </a:lnTo>
                  <a:lnTo>
                    <a:pt x="1439037" y="226936"/>
                  </a:lnTo>
                  <a:lnTo>
                    <a:pt x="1432430" y="276122"/>
                  </a:lnTo>
                  <a:lnTo>
                    <a:pt x="1413782" y="320321"/>
                  </a:lnTo>
                  <a:lnTo>
                    <a:pt x="1384855" y="357768"/>
                  </a:lnTo>
                  <a:lnTo>
                    <a:pt x="1347408" y="386700"/>
                  </a:lnTo>
                  <a:lnTo>
                    <a:pt x="1303202" y="405353"/>
                  </a:lnTo>
                  <a:lnTo>
                    <a:pt x="1253998" y="411962"/>
                  </a:lnTo>
                  <a:lnTo>
                    <a:pt x="129794" y="411962"/>
                  </a:lnTo>
                  <a:lnTo>
                    <a:pt x="129794" y="380009"/>
                  </a:lnTo>
                  <a:lnTo>
                    <a:pt x="0" y="420128"/>
                  </a:lnTo>
                  <a:lnTo>
                    <a:pt x="129794" y="460248"/>
                  </a:lnTo>
                  <a:lnTo>
                    <a:pt x="129794" y="428294"/>
                  </a:lnTo>
                  <a:lnTo>
                    <a:pt x="1253998" y="428294"/>
                  </a:lnTo>
                  <a:lnTo>
                    <a:pt x="1300185" y="422977"/>
                  </a:lnTo>
                  <a:lnTo>
                    <a:pt x="1342582" y="407829"/>
                  </a:lnTo>
                  <a:lnTo>
                    <a:pt x="1379981" y="384060"/>
                  </a:lnTo>
                  <a:lnTo>
                    <a:pt x="1411172" y="352878"/>
                  </a:lnTo>
                  <a:lnTo>
                    <a:pt x="1434948" y="315491"/>
                  </a:lnTo>
                  <a:lnTo>
                    <a:pt x="1450100" y="273108"/>
                  </a:lnTo>
                  <a:lnTo>
                    <a:pt x="1455420" y="226936"/>
                  </a:lnTo>
                  <a:lnTo>
                    <a:pt x="1455420" y="201358"/>
                  </a:lnTo>
                  <a:lnTo>
                    <a:pt x="1450100" y="155190"/>
                  </a:lnTo>
                  <a:lnTo>
                    <a:pt x="1434948" y="112808"/>
                  </a:lnTo>
                  <a:lnTo>
                    <a:pt x="1411172" y="75421"/>
                  </a:lnTo>
                  <a:lnTo>
                    <a:pt x="1379981" y="44238"/>
                  </a:lnTo>
                  <a:lnTo>
                    <a:pt x="1342582" y="20467"/>
                  </a:lnTo>
                  <a:lnTo>
                    <a:pt x="1300185" y="5318"/>
                  </a:lnTo>
                  <a:lnTo>
                    <a:pt x="125399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421111" y="5669280"/>
              <a:ext cx="1455420" cy="460375"/>
            </a:xfrm>
            <a:custGeom>
              <a:avLst/>
              <a:gdLst/>
              <a:ahLst/>
              <a:cxnLst/>
              <a:rect l="l" t="t" r="r" b="b"/>
              <a:pathLst>
                <a:path w="1455420" h="460375">
                  <a:moveTo>
                    <a:pt x="0" y="0"/>
                  </a:moveTo>
                  <a:lnTo>
                    <a:pt x="1253998" y="0"/>
                  </a:lnTo>
                  <a:lnTo>
                    <a:pt x="1300185" y="5318"/>
                  </a:lnTo>
                  <a:lnTo>
                    <a:pt x="1342582" y="20467"/>
                  </a:lnTo>
                  <a:lnTo>
                    <a:pt x="1379981" y="44238"/>
                  </a:lnTo>
                  <a:lnTo>
                    <a:pt x="1411172" y="75421"/>
                  </a:lnTo>
                  <a:lnTo>
                    <a:pt x="1434948" y="112808"/>
                  </a:lnTo>
                  <a:lnTo>
                    <a:pt x="1450100" y="155190"/>
                  </a:lnTo>
                  <a:lnTo>
                    <a:pt x="1455420" y="201358"/>
                  </a:lnTo>
                  <a:lnTo>
                    <a:pt x="1455420" y="226936"/>
                  </a:lnTo>
                  <a:lnTo>
                    <a:pt x="1450100" y="273108"/>
                  </a:lnTo>
                  <a:lnTo>
                    <a:pt x="1434948" y="315491"/>
                  </a:lnTo>
                  <a:lnTo>
                    <a:pt x="1411172" y="352878"/>
                  </a:lnTo>
                  <a:lnTo>
                    <a:pt x="1379981" y="384060"/>
                  </a:lnTo>
                  <a:lnTo>
                    <a:pt x="1342582" y="407829"/>
                  </a:lnTo>
                  <a:lnTo>
                    <a:pt x="1300185" y="422977"/>
                  </a:lnTo>
                  <a:lnTo>
                    <a:pt x="1253998" y="428294"/>
                  </a:lnTo>
                  <a:lnTo>
                    <a:pt x="129794" y="428294"/>
                  </a:lnTo>
                  <a:lnTo>
                    <a:pt x="129794" y="460248"/>
                  </a:lnTo>
                  <a:lnTo>
                    <a:pt x="0" y="420128"/>
                  </a:lnTo>
                  <a:lnTo>
                    <a:pt x="129794" y="380009"/>
                  </a:lnTo>
                  <a:lnTo>
                    <a:pt x="129794" y="411962"/>
                  </a:lnTo>
                  <a:lnTo>
                    <a:pt x="1253998" y="411962"/>
                  </a:lnTo>
                  <a:lnTo>
                    <a:pt x="1303202" y="405353"/>
                  </a:lnTo>
                  <a:lnTo>
                    <a:pt x="1347408" y="386700"/>
                  </a:lnTo>
                  <a:lnTo>
                    <a:pt x="1384855" y="357768"/>
                  </a:lnTo>
                  <a:lnTo>
                    <a:pt x="1413782" y="320321"/>
                  </a:lnTo>
                  <a:lnTo>
                    <a:pt x="1432430" y="276122"/>
                  </a:lnTo>
                  <a:lnTo>
                    <a:pt x="1439037" y="226936"/>
                  </a:lnTo>
                  <a:lnTo>
                    <a:pt x="1439037" y="201358"/>
                  </a:lnTo>
                  <a:lnTo>
                    <a:pt x="1432430" y="152172"/>
                  </a:lnTo>
                  <a:lnTo>
                    <a:pt x="1413782" y="107973"/>
                  </a:lnTo>
                  <a:lnTo>
                    <a:pt x="1384855" y="70526"/>
                  </a:lnTo>
                  <a:lnTo>
                    <a:pt x="1347408" y="41594"/>
                  </a:lnTo>
                  <a:lnTo>
                    <a:pt x="1303202" y="22941"/>
                  </a:lnTo>
                  <a:lnTo>
                    <a:pt x="1253998" y="16332"/>
                  </a:lnTo>
                  <a:lnTo>
                    <a:pt x="0" y="1633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0405109" y="115011"/>
            <a:ext cx="15398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i="1" dirty="0">
                <a:solidFill>
                  <a:srgbClr val="1C1C1C"/>
                </a:solidFill>
                <a:latin typeface="Calibri"/>
                <a:cs typeface="Calibri"/>
              </a:rPr>
              <a:t>simplified</a:t>
            </a:r>
            <a:r>
              <a:rPr sz="1400" b="1" i="1" spc="-5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b="1" i="1" dirty="0">
                <a:solidFill>
                  <a:srgbClr val="1C1C1C"/>
                </a:solidFill>
                <a:latin typeface="Calibri"/>
                <a:cs typeface="Calibri"/>
              </a:rPr>
              <a:t>flow</a:t>
            </a:r>
            <a:r>
              <a:rPr sz="1400" b="1" i="1" spc="-6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b="1" i="1" dirty="0">
                <a:solidFill>
                  <a:srgbClr val="1C1C1C"/>
                </a:solidFill>
                <a:latin typeface="Calibri"/>
                <a:cs typeface="Calibri"/>
              </a:rPr>
              <a:t>chart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146535" y="6464985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99B6"/>
                </a:solidFill>
                <a:latin typeface="Calibri"/>
                <a:cs typeface="Calibri"/>
              </a:rPr>
              <a:pPr marL="38100">
                <a:lnSpc>
                  <a:spcPts val="1240"/>
                </a:lnSpc>
              </a:pPr>
              <a:t>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1468" y="1160932"/>
            <a:ext cx="3615054" cy="3204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55"/>
              </a:lnSpc>
            </a:pPr>
            <a:r>
              <a:rPr sz="3200" spc="-20" dirty="0">
                <a:solidFill>
                  <a:srgbClr val="005392"/>
                </a:solidFill>
                <a:latin typeface="Calibri"/>
                <a:cs typeface="Calibri"/>
              </a:rPr>
              <a:t>Data</a:t>
            </a:r>
            <a:r>
              <a:rPr sz="3200" spc="-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5392"/>
                </a:solidFill>
                <a:latin typeface="Calibri"/>
                <a:cs typeface="Calibri"/>
              </a:rPr>
              <a:t>collection</a:t>
            </a:r>
            <a:r>
              <a:rPr sz="3200" spc="-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5392"/>
                </a:solidFill>
                <a:latin typeface="Calibri"/>
                <a:cs typeface="Calibri"/>
              </a:rPr>
              <a:t>– </a:t>
            </a:r>
            <a:r>
              <a:rPr sz="3200" spc="-40" dirty="0">
                <a:solidFill>
                  <a:srgbClr val="005392"/>
                </a:solidFill>
                <a:latin typeface="Calibri"/>
                <a:cs typeface="Calibri"/>
              </a:rPr>
              <a:t>Web</a:t>
            </a:r>
            <a:endParaRPr sz="3200">
              <a:latin typeface="Calibri"/>
              <a:cs typeface="Calibri"/>
            </a:endParaRPr>
          </a:p>
          <a:p>
            <a:pPr>
              <a:lnSpc>
                <a:spcPts val="3650"/>
              </a:lnSpc>
            </a:pPr>
            <a:r>
              <a:rPr sz="3200" spc="-10" dirty="0">
                <a:solidFill>
                  <a:srgbClr val="005392"/>
                </a:solidFill>
                <a:latin typeface="Calibri"/>
                <a:cs typeface="Calibri"/>
              </a:rPr>
              <a:t>scraping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Calibri"/>
              <a:cs typeface="Calibri"/>
            </a:endParaRPr>
          </a:p>
          <a:p>
            <a:pPr>
              <a:lnSpc>
                <a:spcPts val="1825"/>
              </a:lnSpc>
            </a:pPr>
            <a:r>
              <a:rPr sz="1600" spc="-10" dirty="0">
                <a:solidFill>
                  <a:srgbClr val="006FC0"/>
                </a:solidFill>
                <a:latin typeface="Calibri"/>
                <a:cs typeface="Calibri"/>
              </a:rPr>
              <a:t>Present</a:t>
            </a:r>
            <a:r>
              <a:rPr sz="16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alibri"/>
                <a:cs typeface="Calibri"/>
              </a:rPr>
              <a:t>your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 web</a:t>
            </a:r>
            <a:r>
              <a:rPr sz="16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alibri"/>
                <a:cs typeface="Calibri"/>
              </a:rPr>
              <a:t>scraping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alibri"/>
                <a:cs typeface="Calibri"/>
              </a:rPr>
              <a:t>process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 use </a:t>
            </a:r>
            <a:r>
              <a:rPr sz="1600" spc="-25" dirty="0">
                <a:solidFill>
                  <a:srgbClr val="006FC0"/>
                </a:solidFill>
                <a:latin typeface="Calibri"/>
                <a:cs typeface="Calibri"/>
              </a:rPr>
              <a:t>key</a:t>
            </a:r>
            <a:endParaRPr sz="1600">
              <a:latin typeface="Calibri"/>
              <a:cs typeface="Calibri"/>
            </a:endParaRPr>
          </a:p>
          <a:p>
            <a:pPr>
              <a:lnSpc>
                <a:spcPts val="1825"/>
              </a:lnSpc>
            </a:pPr>
            <a:r>
              <a:rPr sz="1600" spc="-10" dirty="0">
                <a:solidFill>
                  <a:srgbClr val="006FC0"/>
                </a:solidFill>
                <a:latin typeface="Calibri"/>
                <a:cs typeface="Calibri"/>
              </a:rPr>
              <a:t>phrases</a:t>
            </a:r>
            <a:r>
              <a:rPr sz="16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and</a:t>
            </a:r>
            <a:r>
              <a:rPr sz="16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flowcharts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Calibri"/>
              <a:cs typeface="Calibri"/>
            </a:endParaRPr>
          </a:p>
          <a:p>
            <a:pPr marR="3810">
              <a:lnSpc>
                <a:spcPct val="90100"/>
              </a:lnSpc>
            </a:pP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Add the GitHub</a:t>
            </a:r>
            <a:r>
              <a:rPr sz="16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URL</a:t>
            </a:r>
            <a:r>
              <a:rPr sz="16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of the</a:t>
            </a:r>
            <a:r>
              <a:rPr sz="16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alibri"/>
                <a:cs typeface="Calibri"/>
              </a:rPr>
              <a:t>completed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alibri"/>
                <a:cs typeface="Calibri"/>
              </a:rPr>
              <a:t>web 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alibri"/>
                <a:cs typeface="Calibri"/>
              </a:rPr>
              <a:t>scraping 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notebook,</a:t>
            </a:r>
            <a:r>
              <a:rPr sz="16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as an</a:t>
            </a:r>
            <a:r>
              <a:rPr sz="1600" spc="-10" dirty="0">
                <a:solidFill>
                  <a:srgbClr val="006FC0"/>
                </a:solidFill>
                <a:latin typeface="Calibri"/>
                <a:cs typeface="Calibri"/>
              </a:rPr>
              <a:t> external</a:t>
            </a:r>
            <a:r>
              <a:rPr sz="16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Calibri"/>
                <a:cs typeface="Calibri"/>
              </a:rPr>
              <a:t>reference </a:t>
            </a:r>
            <a:r>
              <a:rPr sz="1600" spc="-3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and</a:t>
            </a:r>
            <a:r>
              <a:rPr sz="16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peer-review</a:t>
            </a:r>
            <a:r>
              <a:rPr sz="16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purpose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6531" y="132587"/>
            <a:ext cx="4593590" cy="6725920"/>
          </a:xfrm>
          <a:custGeom>
            <a:avLst/>
            <a:gdLst/>
            <a:ahLst/>
            <a:cxnLst/>
            <a:rect l="l" t="t" r="r" b="b"/>
            <a:pathLst>
              <a:path w="4593590" h="6725920">
                <a:moveTo>
                  <a:pt x="4593336" y="0"/>
                </a:moveTo>
                <a:lnTo>
                  <a:pt x="0" y="0"/>
                </a:lnTo>
                <a:lnTo>
                  <a:pt x="0" y="6725411"/>
                </a:lnTo>
                <a:lnTo>
                  <a:pt x="4593336" y="6725411"/>
                </a:lnTo>
                <a:lnTo>
                  <a:pt x="4593336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8768" y="1061669"/>
            <a:ext cx="3757929" cy="953769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solidFill>
                  <a:srgbClr val="FFFFFF"/>
                </a:solidFill>
                <a:latin typeface="Segoe UI Light"/>
                <a:cs typeface="Segoe UI Light"/>
              </a:rPr>
              <a:t>Data</a:t>
            </a:r>
            <a:r>
              <a:rPr sz="3200" spc="-2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Segoe UI Light"/>
                <a:cs typeface="Segoe UI Light"/>
              </a:rPr>
              <a:t>collection</a:t>
            </a:r>
            <a:r>
              <a:rPr sz="3200" spc="-3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Segoe UI Light"/>
                <a:cs typeface="Segoe UI Light"/>
              </a:rPr>
              <a:t>–</a:t>
            </a:r>
            <a:r>
              <a:rPr sz="3200" spc="-3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200" spc="-40" dirty="0">
                <a:solidFill>
                  <a:srgbClr val="FFFFFF"/>
                </a:solidFill>
                <a:latin typeface="Segoe UI Light"/>
                <a:cs typeface="Segoe UI Light"/>
              </a:rPr>
              <a:t>Web </a:t>
            </a:r>
            <a:r>
              <a:rPr sz="3200" spc="-86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200" dirty="0">
                <a:solidFill>
                  <a:srgbClr val="FFFFFF"/>
                </a:solidFill>
                <a:latin typeface="Segoe UI Light"/>
                <a:cs typeface="Segoe UI Light"/>
              </a:rPr>
              <a:t>Scrapping</a:t>
            </a:r>
            <a:endParaRPr sz="3200">
              <a:latin typeface="Segoe UI Light"/>
              <a:cs typeface="Segoe UI Ligh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54910" y="4871973"/>
            <a:ext cx="576580" cy="375920"/>
            <a:chOff x="2454910" y="4871973"/>
            <a:chExt cx="576580" cy="375920"/>
          </a:xfrm>
        </p:grpSpPr>
        <p:sp>
          <p:nvSpPr>
            <p:cNvPr id="6" name="object 6"/>
            <p:cNvSpPr/>
            <p:nvPr/>
          </p:nvSpPr>
          <p:spPr>
            <a:xfrm>
              <a:off x="2461260" y="4878323"/>
              <a:ext cx="563880" cy="363220"/>
            </a:xfrm>
            <a:custGeom>
              <a:avLst/>
              <a:gdLst/>
              <a:ahLst/>
              <a:cxnLst/>
              <a:rect l="l" t="t" r="r" b="b"/>
              <a:pathLst>
                <a:path w="563880" h="363220">
                  <a:moveTo>
                    <a:pt x="422909" y="0"/>
                  </a:moveTo>
                  <a:lnTo>
                    <a:pt x="140969" y="0"/>
                  </a:lnTo>
                  <a:lnTo>
                    <a:pt x="140969" y="181356"/>
                  </a:lnTo>
                  <a:lnTo>
                    <a:pt x="0" y="181356"/>
                  </a:lnTo>
                  <a:lnTo>
                    <a:pt x="281939" y="362712"/>
                  </a:lnTo>
                  <a:lnTo>
                    <a:pt x="563879" y="181356"/>
                  </a:lnTo>
                  <a:lnTo>
                    <a:pt x="422909" y="181356"/>
                  </a:lnTo>
                  <a:lnTo>
                    <a:pt x="422909" y="0"/>
                  </a:lnTo>
                  <a:close/>
                </a:path>
              </a:pathLst>
            </a:custGeom>
            <a:solidFill>
              <a:srgbClr val="FF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1260" y="4878323"/>
              <a:ext cx="563880" cy="363220"/>
            </a:xfrm>
            <a:custGeom>
              <a:avLst/>
              <a:gdLst/>
              <a:ahLst/>
              <a:cxnLst/>
              <a:rect l="l" t="t" r="r" b="b"/>
              <a:pathLst>
                <a:path w="563880" h="363220">
                  <a:moveTo>
                    <a:pt x="0" y="181356"/>
                  </a:moveTo>
                  <a:lnTo>
                    <a:pt x="140969" y="181356"/>
                  </a:lnTo>
                  <a:lnTo>
                    <a:pt x="140969" y="0"/>
                  </a:lnTo>
                  <a:lnTo>
                    <a:pt x="422909" y="0"/>
                  </a:lnTo>
                  <a:lnTo>
                    <a:pt x="422909" y="181356"/>
                  </a:lnTo>
                  <a:lnTo>
                    <a:pt x="563879" y="181356"/>
                  </a:lnTo>
                  <a:lnTo>
                    <a:pt x="281939" y="362712"/>
                  </a:lnTo>
                  <a:lnTo>
                    <a:pt x="0" y="181356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55241" y="5239258"/>
            <a:ext cx="2375535" cy="4914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559435" marR="5080" indent="-547370">
              <a:lnSpc>
                <a:spcPts val="1750"/>
              </a:lnSpc>
              <a:spcBef>
                <a:spcPts val="29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Normalize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into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flat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file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such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.csv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8024" y="2249260"/>
            <a:ext cx="3170230" cy="253775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895980" y="2843910"/>
            <a:ext cx="713105" cy="41402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065" marR="5080" indent="-1905" algn="ctr">
              <a:lnSpc>
                <a:spcPct val="91700"/>
              </a:lnSpc>
              <a:spcBef>
                <a:spcPts val="190"/>
              </a:spcBef>
            </a:pP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Extract data </a:t>
            </a:r>
            <a:r>
              <a:rPr sz="90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usi</a:t>
            </a:r>
            <a:r>
              <a:rPr sz="900" spc="5" dirty="0">
                <a:solidFill>
                  <a:srgbClr val="4471C4"/>
                </a:solidFill>
                <a:latin typeface="Calibri"/>
                <a:cs typeface="Calibri"/>
              </a:rPr>
              <a:t>n</a:t>
            </a:r>
            <a:r>
              <a:rPr sz="900" dirty="0">
                <a:solidFill>
                  <a:srgbClr val="4471C4"/>
                </a:solidFill>
                <a:latin typeface="Calibri"/>
                <a:cs typeface="Calibri"/>
              </a:rPr>
              <a:t>g</a:t>
            </a: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 be</a:t>
            </a:r>
            <a:r>
              <a:rPr sz="900" spc="10" dirty="0">
                <a:solidFill>
                  <a:srgbClr val="4471C4"/>
                </a:solidFill>
                <a:latin typeface="Calibri"/>
                <a:cs typeface="Calibri"/>
              </a:rPr>
              <a:t>a</a:t>
            </a: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u</a:t>
            </a:r>
            <a:r>
              <a:rPr sz="900" dirty="0">
                <a:solidFill>
                  <a:srgbClr val="4471C4"/>
                </a:solidFill>
                <a:latin typeface="Calibri"/>
                <a:cs typeface="Calibri"/>
              </a:rPr>
              <a:t>t</a:t>
            </a: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if</a:t>
            </a:r>
            <a:r>
              <a:rPr sz="900" spc="5" dirty="0">
                <a:solidFill>
                  <a:srgbClr val="4471C4"/>
                </a:solidFill>
                <a:latin typeface="Calibri"/>
                <a:cs typeface="Calibri"/>
              </a:rPr>
              <a:t>u</a:t>
            </a:r>
            <a:r>
              <a:rPr sz="900" dirty="0">
                <a:solidFill>
                  <a:srgbClr val="4471C4"/>
                </a:solidFill>
                <a:latin typeface="Calibri"/>
                <a:cs typeface="Calibri"/>
              </a:rPr>
              <a:t>l  </a:t>
            </a: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soup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60982" y="2879216"/>
            <a:ext cx="491490" cy="539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40"/>
              </a:lnSpc>
              <a:spcBef>
                <a:spcPts val="100"/>
              </a:spcBef>
            </a:pP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Ge</a:t>
            </a:r>
            <a:r>
              <a:rPr sz="900" dirty="0">
                <a:solidFill>
                  <a:srgbClr val="4471C4"/>
                </a:solidFill>
                <a:latin typeface="Calibri"/>
                <a:cs typeface="Calibri"/>
              </a:rPr>
              <a:t>t H</a:t>
            </a:r>
            <a:r>
              <a:rPr sz="900" spc="5" dirty="0">
                <a:solidFill>
                  <a:srgbClr val="4471C4"/>
                </a:solidFill>
                <a:latin typeface="Calibri"/>
                <a:cs typeface="Calibri"/>
              </a:rPr>
              <a:t>T</a:t>
            </a:r>
            <a:r>
              <a:rPr sz="900" dirty="0">
                <a:solidFill>
                  <a:srgbClr val="4471C4"/>
                </a:solidFill>
                <a:latin typeface="Calibri"/>
                <a:cs typeface="Calibri"/>
              </a:rPr>
              <a:t>ML</a:t>
            </a:r>
            <a:endParaRPr sz="900">
              <a:latin typeface="Calibri"/>
              <a:cs typeface="Calibri"/>
            </a:endParaRPr>
          </a:p>
          <a:p>
            <a:pPr marL="12700" marR="6985">
              <a:lnSpc>
                <a:spcPts val="980"/>
              </a:lnSpc>
              <a:spcBef>
                <a:spcPts val="75"/>
              </a:spcBef>
            </a:pP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Response </a:t>
            </a:r>
            <a:r>
              <a:rPr sz="900" spc="-19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from </a:t>
            </a:r>
            <a:r>
              <a:rPr sz="900" dirty="0">
                <a:solidFill>
                  <a:srgbClr val="4471C4"/>
                </a:solidFill>
                <a:latin typeface="Calibri"/>
                <a:cs typeface="Calibri"/>
              </a:rPr>
              <a:t> Wi</a:t>
            </a:r>
            <a:r>
              <a:rPr sz="900" spc="-10" dirty="0">
                <a:solidFill>
                  <a:srgbClr val="4471C4"/>
                </a:solidFill>
                <a:latin typeface="Calibri"/>
                <a:cs typeface="Calibri"/>
              </a:rPr>
              <a:t>k</a:t>
            </a: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i</a:t>
            </a:r>
            <a:r>
              <a:rPr sz="900" spc="-10" dirty="0">
                <a:solidFill>
                  <a:srgbClr val="4471C4"/>
                </a:solidFill>
                <a:latin typeface="Calibri"/>
                <a:cs typeface="Calibri"/>
              </a:rPr>
              <a:t>p</a:t>
            </a: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e</a:t>
            </a:r>
            <a:r>
              <a:rPr sz="900" spc="5" dirty="0">
                <a:solidFill>
                  <a:srgbClr val="4471C4"/>
                </a:solidFill>
                <a:latin typeface="Calibri"/>
                <a:cs typeface="Calibri"/>
              </a:rPr>
              <a:t>d</a:t>
            </a: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i</a:t>
            </a:r>
            <a:r>
              <a:rPr sz="900" dirty="0">
                <a:solidFill>
                  <a:srgbClr val="4471C4"/>
                </a:solidFill>
                <a:latin typeface="Calibri"/>
                <a:cs typeface="Calibri"/>
              </a:rPr>
              <a:t>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82773" y="3566921"/>
            <a:ext cx="579755" cy="53911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ct val="91500"/>
              </a:lnSpc>
              <a:spcBef>
                <a:spcPts val="190"/>
              </a:spcBef>
            </a:pPr>
            <a:r>
              <a:rPr sz="900" dirty="0">
                <a:solidFill>
                  <a:srgbClr val="4471C4"/>
                </a:solidFill>
                <a:latin typeface="Calibri"/>
                <a:cs typeface="Calibri"/>
              </a:rPr>
              <a:t>Par</a:t>
            </a:r>
            <a:r>
              <a:rPr sz="900" spc="-10" dirty="0">
                <a:solidFill>
                  <a:srgbClr val="4471C4"/>
                </a:solidFill>
                <a:latin typeface="Calibri"/>
                <a:cs typeface="Calibri"/>
              </a:rPr>
              <a:t>s</a:t>
            </a:r>
            <a:r>
              <a:rPr sz="900" dirty="0">
                <a:solidFill>
                  <a:srgbClr val="4471C4"/>
                </a:solidFill>
                <a:latin typeface="Calibri"/>
                <a:cs typeface="Calibri"/>
              </a:rPr>
              <a:t>e</a:t>
            </a: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471C4"/>
                </a:solidFill>
                <a:latin typeface="Calibri"/>
                <a:cs typeface="Calibri"/>
              </a:rPr>
              <a:t>HTML  </a:t>
            </a: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table into </a:t>
            </a:r>
            <a:r>
              <a:rPr sz="900" dirty="0">
                <a:solidFill>
                  <a:srgbClr val="4471C4"/>
                </a:solidFill>
                <a:latin typeface="Calibri"/>
                <a:cs typeface="Calibri"/>
              </a:rPr>
              <a:t>a </a:t>
            </a:r>
            <a:r>
              <a:rPr sz="900" spc="-19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List </a:t>
            </a:r>
            <a:r>
              <a:rPr sz="900" dirty="0">
                <a:solidFill>
                  <a:srgbClr val="4471C4"/>
                </a:solidFill>
                <a:latin typeface="Calibri"/>
                <a:cs typeface="Calibri"/>
              </a:rPr>
              <a:t>-&gt; </a:t>
            </a:r>
            <a:r>
              <a:rPr sz="900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4471C4"/>
                </a:solidFill>
                <a:latin typeface="Calibri"/>
                <a:cs typeface="Calibri"/>
              </a:rPr>
              <a:t>Dictionary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92267" y="941832"/>
            <a:ext cx="6730365" cy="4662170"/>
            <a:chOff x="5192267" y="941832"/>
            <a:chExt cx="6730365" cy="466217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65691" y="941832"/>
              <a:ext cx="2956559" cy="252984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2267" y="2860548"/>
              <a:ext cx="3192780" cy="13792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0853" y="4851612"/>
              <a:ext cx="2465930" cy="752135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5375147" y="5603747"/>
            <a:ext cx="6105525" cy="1050290"/>
            <a:chOff x="5375147" y="5603747"/>
            <a:chExt cx="6105525" cy="105029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2271" y="5603747"/>
              <a:ext cx="3208020" cy="2727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5147" y="6347459"/>
              <a:ext cx="4002024" cy="3063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343644" y="5826251"/>
              <a:ext cx="368935" cy="779145"/>
            </a:xfrm>
            <a:custGeom>
              <a:avLst/>
              <a:gdLst/>
              <a:ahLst/>
              <a:cxnLst/>
              <a:rect l="l" t="t" r="r" b="b"/>
              <a:pathLst>
                <a:path w="368934" h="779145">
                  <a:moveTo>
                    <a:pt x="207390" y="0"/>
                  </a:moveTo>
                  <a:lnTo>
                    <a:pt x="0" y="0"/>
                  </a:lnTo>
                  <a:lnTo>
                    <a:pt x="0" y="20129"/>
                  </a:lnTo>
                  <a:lnTo>
                    <a:pt x="207390" y="20129"/>
                  </a:lnTo>
                  <a:lnTo>
                    <a:pt x="252083" y="27328"/>
                  </a:lnTo>
                  <a:lnTo>
                    <a:pt x="290887" y="47375"/>
                  </a:lnTo>
                  <a:lnTo>
                    <a:pt x="321480" y="77945"/>
                  </a:lnTo>
                  <a:lnTo>
                    <a:pt x="341539" y="116712"/>
                  </a:lnTo>
                  <a:lnTo>
                    <a:pt x="348741" y="161353"/>
                  </a:lnTo>
                  <a:lnTo>
                    <a:pt x="348741" y="535266"/>
                  </a:lnTo>
                  <a:lnTo>
                    <a:pt x="341539" y="579908"/>
                  </a:lnTo>
                  <a:lnTo>
                    <a:pt x="321480" y="618679"/>
                  </a:lnTo>
                  <a:lnTo>
                    <a:pt x="290887" y="649253"/>
                  </a:lnTo>
                  <a:lnTo>
                    <a:pt x="252083" y="669303"/>
                  </a:lnTo>
                  <a:lnTo>
                    <a:pt x="207390" y="676503"/>
                  </a:lnTo>
                  <a:lnTo>
                    <a:pt x="104012" y="676503"/>
                  </a:lnTo>
                  <a:lnTo>
                    <a:pt x="104012" y="594360"/>
                  </a:lnTo>
                  <a:lnTo>
                    <a:pt x="0" y="686562"/>
                  </a:lnTo>
                  <a:lnTo>
                    <a:pt x="104012" y="778764"/>
                  </a:lnTo>
                  <a:lnTo>
                    <a:pt x="104012" y="696620"/>
                  </a:lnTo>
                  <a:lnTo>
                    <a:pt x="207390" y="696620"/>
                  </a:lnTo>
                  <a:lnTo>
                    <a:pt x="250304" y="690856"/>
                  </a:lnTo>
                  <a:lnTo>
                    <a:pt x="288863" y="674591"/>
                  </a:lnTo>
                  <a:lnTo>
                    <a:pt x="321532" y="649362"/>
                  </a:lnTo>
                  <a:lnTo>
                    <a:pt x="346771" y="616706"/>
                  </a:lnTo>
                  <a:lnTo>
                    <a:pt x="363042" y="578162"/>
                  </a:lnTo>
                  <a:lnTo>
                    <a:pt x="368807" y="535266"/>
                  </a:lnTo>
                  <a:lnTo>
                    <a:pt x="368807" y="161353"/>
                  </a:lnTo>
                  <a:lnTo>
                    <a:pt x="363042" y="118458"/>
                  </a:lnTo>
                  <a:lnTo>
                    <a:pt x="346771" y="79914"/>
                  </a:lnTo>
                  <a:lnTo>
                    <a:pt x="321532" y="47258"/>
                  </a:lnTo>
                  <a:lnTo>
                    <a:pt x="288863" y="22028"/>
                  </a:lnTo>
                  <a:lnTo>
                    <a:pt x="250304" y="5763"/>
                  </a:lnTo>
                  <a:lnTo>
                    <a:pt x="20739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343644" y="5826251"/>
              <a:ext cx="368935" cy="779145"/>
            </a:xfrm>
            <a:custGeom>
              <a:avLst/>
              <a:gdLst/>
              <a:ahLst/>
              <a:cxnLst/>
              <a:rect l="l" t="t" r="r" b="b"/>
              <a:pathLst>
                <a:path w="368934" h="779145">
                  <a:moveTo>
                    <a:pt x="0" y="0"/>
                  </a:moveTo>
                  <a:lnTo>
                    <a:pt x="207390" y="0"/>
                  </a:lnTo>
                  <a:lnTo>
                    <a:pt x="250304" y="5763"/>
                  </a:lnTo>
                  <a:lnTo>
                    <a:pt x="288863" y="22028"/>
                  </a:lnTo>
                  <a:lnTo>
                    <a:pt x="321532" y="47258"/>
                  </a:lnTo>
                  <a:lnTo>
                    <a:pt x="346771" y="79914"/>
                  </a:lnTo>
                  <a:lnTo>
                    <a:pt x="363042" y="118458"/>
                  </a:lnTo>
                  <a:lnTo>
                    <a:pt x="368807" y="161353"/>
                  </a:lnTo>
                  <a:lnTo>
                    <a:pt x="368807" y="535266"/>
                  </a:lnTo>
                  <a:lnTo>
                    <a:pt x="363042" y="578162"/>
                  </a:lnTo>
                  <a:lnTo>
                    <a:pt x="346771" y="616706"/>
                  </a:lnTo>
                  <a:lnTo>
                    <a:pt x="321532" y="649362"/>
                  </a:lnTo>
                  <a:lnTo>
                    <a:pt x="288863" y="674591"/>
                  </a:lnTo>
                  <a:lnTo>
                    <a:pt x="250304" y="690856"/>
                  </a:lnTo>
                  <a:lnTo>
                    <a:pt x="207390" y="696620"/>
                  </a:lnTo>
                  <a:lnTo>
                    <a:pt x="104012" y="696620"/>
                  </a:lnTo>
                  <a:lnTo>
                    <a:pt x="104012" y="778764"/>
                  </a:lnTo>
                  <a:lnTo>
                    <a:pt x="0" y="686562"/>
                  </a:lnTo>
                  <a:lnTo>
                    <a:pt x="104012" y="594360"/>
                  </a:lnTo>
                  <a:lnTo>
                    <a:pt x="104012" y="676503"/>
                  </a:lnTo>
                  <a:lnTo>
                    <a:pt x="207390" y="676503"/>
                  </a:lnTo>
                  <a:lnTo>
                    <a:pt x="252083" y="669303"/>
                  </a:lnTo>
                  <a:lnTo>
                    <a:pt x="290887" y="649253"/>
                  </a:lnTo>
                  <a:lnTo>
                    <a:pt x="321480" y="618679"/>
                  </a:lnTo>
                  <a:lnTo>
                    <a:pt x="341539" y="579908"/>
                  </a:lnTo>
                  <a:lnTo>
                    <a:pt x="348741" y="535266"/>
                  </a:lnTo>
                  <a:lnTo>
                    <a:pt x="348741" y="161353"/>
                  </a:lnTo>
                  <a:lnTo>
                    <a:pt x="341539" y="116712"/>
                  </a:lnTo>
                  <a:lnTo>
                    <a:pt x="321480" y="77945"/>
                  </a:lnTo>
                  <a:lnTo>
                    <a:pt x="290887" y="47375"/>
                  </a:lnTo>
                  <a:lnTo>
                    <a:pt x="252083" y="27328"/>
                  </a:lnTo>
                  <a:lnTo>
                    <a:pt x="207390" y="20129"/>
                  </a:lnTo>
                  <a:lnTo>
                    <a:pt x="0" y="2012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64835" y="665987"/>
            <a:ext cx="2407919" cy="18287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37988" y="1400555"/>
            <a:ext cx="3528060" cy="21336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5192267" y="2208276"/>
            <a:ext cx="3086735" cy="570230"/>
            <a:chOff x="5192267" y="2208276"/>
            <a:chExt cx="3086735" cy="570230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92267" y="2208276"/>
              <a:ext cx="2788919" cy="21336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903463" y="2246376"/>
              <a:ext cx="368935" cy="525780"/>
            </a:xfrm>
            <a:custGeom>
              <a:avLst/>
              <a:gdLst/>
              <a:ahLst/>
              <a:cxnLst/>
              <a:rect l="l" t="t" r="r" b="b"/>
              <a:pathLst>
                <a:path w="368934" h="525780">
                  <a:moveTo>
                    <a:pt x="207390" y="0"/>
                  </a:moveTo>
                  <a:lnTo>
                    <a:pt x="0" y="0"/>
                  </a:lnTo>
                  <a:lnTo>
                    <a:pt x="0" y="20065"/>
                  </a:lnTo>
                  <a:lnTo>
                    <a:pt x="207517" y="20065"/>
                  </a:lnTo>
                  <a:lnTo>
                    <a:pt x="252148" y="27267"/>
                  </a:lnTo>
                  <a:lnTo>
                    <a:pt x="290915" y="47319"/>
                  </a:lnTo>
                  <a:lnTo>
                    <a:pt x="321488" y="77892"/>
                  </a:lnTo>
                  <a:lnTo>
                    <a:pt x="341540" y="116659"/>
                  </a:lnTo>
                  <a:lnTo>
                    <a:pt x="348741" y="161289"/>
                  </a:lnTo>
                  <a:lnTo>
                    <a:pt x="348741" y="282321"/>
                  </a:lnTo>
                  <a:lnTo>
                    <a:pt x="341539" y="326951"/>
                  </a:lnTo>
                  <a:lnTo>
                    <a:pt x="321480" y="365718"/>
                  </a:lnTo>
                  <a:lnTo>
                    <a:pt x="290887" y="396291"/>
                  </a:lnTo>
                  <a:lnTo>
                    <a:pt x="252083" y="416343"/>
                  </a:lnTo>
                  <a:lnTo>
                    <a:pt x="207390" y="423545"/>
                  </a:lnTo>
                  <a:lnTo>
                    <a:pt x="104012" y="423545"/>
                  </a:lnTo>
                  <a:lnTo>
                    <a:pt x="104012" y="341375"/>
                  </a:lnTo>
                  <a:lnTo>
                    <a:pt x="0" y="433577"/>
                  </a:lnTo>
                  <a:lnTo>
                    <a:pt x="104012" y="525779"/>
                  </a:lnTo>
                  <a:lnTo>
                    <a:pt x="104012" y="443611"/>
                  </a:lnTo>
                  <a:lnTo>
                    <a:pt x="207390" y="443611"/>
                  </a:lnTo>
                  <a:lnTo>
                    <a:pt x="250304" y="437846"/>
                  </a:lnTo>
                  <a:lnTo>
                    <a:pt x="288863" y="421578"/>
                  </a:lnTo>
                  <a:lnTo>
                    <a:pt x="321532" y="396351"/>
                  </a:lnTo>
                  <a:lnTo>
                    <a:pt x="346771" y="363704"/>
                  </a:lnTo>
                  <a:lnTo>
                    <a:pt x="363042" y="325180"/>
                  </a:lnTo>
                  <a:lnTo>
                    <a:pt x="368807" y="282321"/>
                  </a:lnTo>
                  <a:lnTo>
                    <a:pt x="368807" y="161289"/>
                  </a:lnTo>
                  <a:lnTo>
                    <a:pt x="363042" y="118430"/>
                  </a:lnTo>
                  <a:lnTo>
                    <a:pt x="346771" y="79906"/>
                  </a:lnTo>
                  <a:lnTo>
                    <a:pt x="321532" y="47259"/>
                  </a:lnTo>
                  <a:lnTo>
                    <a:pt x="288863" y="22032"/>
                  </a:lnTo>
                  <a:lnTo>
                    <a:pt x="250304" y="5764"/>
                  </a:lnTo>
                  <a:lnTo>
                    <a:pt x="20739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903463" y="2246376"/>
              <a:ext cx="368935" cy="525780"/>
            </a:xfrm>
            <a:custGeom>
              <a:avLst/>
              <a:gdLst/>
              <a:ahLst/>
              <a:cxnLst/>
              <a:rect l="l" t="t" r="r" b="b"/>
              <a:pathLst>
                <a:path w="368934" h="525780">
                  <a:moveTo>
                    <a:pt x="0" y="0"/>
                  </a:moveTo>
                  <a:lnTo>
                    <a:pt x="207390" y="0"/>
                  </a:lnTo>
                  <a:lnTo>
                    <a:pt x="250304" y="5764"/>
                  </a:lnTo>
                  <a:lnTo>
                    <a:pt x="288863" y="22032"/>
                  </a:lnTo>
                  <a:lnTo>
                    <a:pt x="321532" y="47259"/>
                  </a:lnTo>
                  <a:lnTo>
                    <a:pt x="346771" y="79906"/>
                  </a:lnTo>
                  <a:lnTo>
                    <a:pt x="363042" y="118430"/>
                  </a:lnTo>
                  <a:lnTo>
                    <a:pt x="368807" y="161289"/>
                  </a:lnTo>
                  <a:lnTo>
                    <a:pt x="368807" y="282321"/>
                  </a:lnTo>
                  <a:lnTo>
                    <a:pt x="363042" y="325180"/>
                  </a:lnTo>
                  <a:lnTo>
                    <a:pt x="346771" y="363704"/>
                  </a:lnTo>
                  <a:lnTo>
                    <a:pt x="321532" y="396351"/>
                  </a:lnTo>
                  <a:lnTo>
                    <a:pt x="288863" y="421578"/>
                  </a:lnTo>
                  <a:lnTo>
                    <a:pt x="250304" y="437846"/>
                  </a:lnTo>
                  <a:lnTo>
                    <a:pt x="207390" y="443611"/>
                  </a:lnTo>
                  <a:lnTo>
                    <a:pt x="104012" y="443611"/>
                  </a:lnTo>
                  <a:lnTo>
                    <a:pt x="104012" y="525779"/>
                  </a:lnTo>
                  <a:lnTo>
                    <a:pt x="0" y="433577"/>
                  </a:lnTo>
                  <a:lnTo>
                    <a:pt x="104012" y="341375"/>
                  </a:lnTo>
                  <a:lnTo>
                    <a:pt x="104012" y="423545"/>
                  </a:lnTo>
                  <a:lnTo>
                    <a:pt x="207390" y="423545"/>
                  </a:lnTo>
                  <a:lnTo>
                    <a:pt x="252083" y="416343"/>
                  </a:lnTo>
                  <a:lnTo>
                    <a:pt x="290887" y="396291"/>
                  </a:lnTo>
                  <a:lnTo>
                    <a:pt x="321480" y="365718"/>
                  </a:lnTo>
                  <a:lnTo>
                    <a:pt x="341539" y="326951"/>
                  </a:lnTo>
                  <a:lnTo>
                    <a:pt x="348741" y="282321"/>
                  </a:lnTo>
                  <a:lnTo>
                    <a:pt x="348741" y="161289"/>
                  </a:lnTo>
                  <a:lnTo>
                    <a:pt x="341540" y="116659"/>
                  </a:lnTo>
                  <a:lnTo>
                    <a:pt x="321488" y="77892"/>
                  </a:lnTo>
                  <a:lnTo>
                    <a:pt x="290915" y="47319"/>
                  </a:lnTo>
                  <a:lnTo>
                    <a:pt x="252148" y="27267"/>
                  </a:lnTo>
                  <a:lnTo>
                    <a:pt x="207517" y="20065"/>
                  </a:lnTo>
                  <a:lnTo>
                    <a:pt x="0" y="200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5244210" y="269824"/>
            <a:ext cx="3023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1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.Getting</a:t>
            </a:r>
            <a:r>
              <a:rPr sz="1800" b="1" spc="-4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Response</a:t>
            </a:r>
            <a:r>
              <a:rPr sz="1800" b="1" spc="-6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from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44210" y="976376"/>
            <a:ext cx="3114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2.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Creating</a:t>
            </a:r>
            <a:r>
              <a:rPr sz="1800" b="1" spc="-4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BeautifulSoup</a:t>
            </a:r>
            <a:r>
              <a:rPr sz="1800" b="1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71896" y="1820671"/>
            <a:ext cx="1573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3.</a:t>
            </a:r>
            <a:r>
              <a:rPr sz="1800" b="1" spc="-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Finding</a:t>
            </a:r>
            <a:r>
              <a:rPr sz="1800" b="1" spc="-7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71896" y="2467432"/>
            <a:ext cx="23907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4.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 Getting</a:t>
            </a:r>
            <a:r>
              <a:rPr sz="1800" b="1" spc="-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column</a:t>
            </a:r>
            <a:r>
              <a:rPr sz="1800" b="1" spc="-4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names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999981" y="546049"/>
            <a:ext cx="23183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5.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Creation</a:t>
            </a:r>
            <a:r>
              <a:rPr sz="1800" b="1" spc="-4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of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dictionary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44210" y="4418203"/>
            <a:ext cx="4302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6.</a:t>
            </a:r>
            <a:r>
              <a:rPr sz="1800" b="1" spc="-5" dirty="0">
                <a:solidFill>
                  <a:srgbClr val="1C1C1C"/>
                </a:solidFill>
                <a:latin typeface="Calibri"/>
                <a:cs typeface="Calibri"/>
              </a:rPr>
              <a:t> Appending</a:t>
            </a:r>
            <a:r>
              <a:rPr sz="1800" b="1" spc="-4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data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to 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keys </a:t>
            </a:r>
            <a:r>
              <a:rPr sz="1200" b="1" spc="-10" dirty="0">
                <a:solidFill>
                  <a:srgbClr val="1C1C1C"/>
                </a:solidFill>
                <a:latin typeface="Calibri"/>
                <a:cs typeface="Calibri"/>
              </a:rPr>
              <a:t>(refer) </a:t>
            </a:r>
            <a:r>
              <a:rPr sz="1200" b="1" spc="-5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1200" b="1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1C1C1C"/>
                </a:solidFill>
                <a:latin typeface="Calibri"/>
                <a:cs typeface="Calibri"/>
              </a:rPr>
              <a:t>notebook</a:t>
            </a:r>
            <a:r>
              <a:rPr sz="1200" b="1" dirty="0">
                <a:solidFill>
                  <a:srgbClr val="1C1C1C"/>
                </a:solidFill>
                <a:latin typeface="Calibri"/>
                <a:cs typeface="Calibri"/>
              </a:rPr>
              <a:t> block</a:t>
            </a:r>
            <a:r>
              <a:rPr sz="1200" b="1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1C1C1C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096757" y="5220461"/>
            <a:ext cx="3578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7.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 Converting</a:t>
            </a:r>
            <a:r>
              <a:rPr sz="1800" b="1" spc="-4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dictionary</a:t>
            </a:r>
            <a:r>
              <a:rPr sz="1800" b="1" spc="-4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dataframe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54141" y="5910173"/>
            <a:ext cx="19805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C1C1C"/>
                </a:solidFill>
                <a:latin typeface="Calibri"/>
                <a:cs typeface="Calibri"/>
              </a:rPr>
              <a:t>8.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C1C1C"/>
                </a:solidFill>
                <a:latin typeface="Calibri"/>
                <a:cs typeface="Calibri"/>
              </a:rPr>
              <a:t>Dataframe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Calibri"/>
                <a:cs typeface="Calibri"/>
              </a:rPr>
              <a:t>to</a:t>
            </a:r>
            <a:r>
              <a:rPr sz="1800" b="1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1C1C1C"/>
                </a:solidFill>
                <a:latin typeface="Calibri"/>
                <a:cs typeface="Calibri"/>
              </a:rPr>
              <a:t>.CSV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437368" y="75437"/>
            <a:ext cx="15360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spc="-5" dirty="0">
                <a:solidFill>
                  <a:srgbClr val="1C1C1C"/>
                </a:solidFill>
                <a:latin typeface="Calibri"/>
                <a:cs typeface="Calibri"/>
              </a:rPr>
              <a:t>simplified</a:t>
            </a:r>
            <a:r>
              <a:rPr sz="1400" b="1" i="1" spc="-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b="1" i="1" dirty="0">
                <a:solidFill>
                  <a:srgbClr val="1C1C1C"/>
                </a:solidFill>
                <a:latin typeface="Calibri"/>
                <a:cs typeface="Calibri"/>
              </a:rPr>
              <a:t>flow</a:t>
            </a:r>
            <a:r>
              <a:rPr sz="1400" b="1" i="1" spc="-4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1400" b="1" i="1" spc="-5" dirty="0">
                <a:solidFill>
                  <a:srgbClr val="1C1C1C"/>
                </a:solidFill>
                <a:latin typeface="Calibri"/>
                <a:cs typeface="Calibri"/>
              </a:rPr>
              <a:t>chart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393938" y="725169"/>
            <a:ext cx="381635" cy="538480"/>
            <a:chOff x="8393938" y="725169"/>
            <a:chExt cx="381635" cy="538480"/>
          </a:xfrm>
        </p:grpSpPr>
        <p:sp>
          <p:nvSpPr>
            <p:cNvPr id="38" name="object 38"/>
            <p:cNvSpPr/>
            <p:nvPr/>
          </p:nvSpPr>
          <p:spPr>
            <a:xfrm>
              <a:off x="8400288" y="731519"/>
              <a:ext cx="368935" cy="525780"/>
            </a:xfrm>
            <a:custGeom>
              <a:avLst/>
              <a:gdLst/>
              <a:ahLst/>
              <a:cxnLst/>
              <a:rect l="l" t="t" r="r" b="b"/>
              <a:pathLst>
                <a:path w="368934" h="525780">
                  <a:moveTo>
                    <a:pt x="207390" y="0"/>
                  </a:moveTo>
                  <a:lnTo>
                    <a:pt x="0" y="0"/>
                  </a:lnTo>
                  <a:lnTo>
                    <a:pt x="0" y="20065"/>
                  </a:lnTo>
                  <a:lnTo>
                    <a:pt x="207517" y="20065"/>
                  </a:lnTo>
                  <a:lnTo>
                    <a:pt x="252148" y="27267"/>
                  </a:lnTo>
                  <a:lnTo>
                    <a:pt x="290915" y="47319"/>
                  </a:lnTo>
                  <a:lnTo>
                    <a:pt x="321488" y="77892"/>
                  </a:lnTo>
                  <a:lnTo>
                    <a:pt x="341540" y="116659"/>
                  </a:lnTo>
                  <a:lnTo>
                    <a:pt x="348741" y="161289"/>
                  </a:lnTo>
                  <a:lnTo>
                    <a:pt x="348741" y="282320"/>
                  </a:lnTo>
                  <a:lnTo>
                    <a:pt x="341539" y="326951"/>
                  </a:lnTo>
                  <a:lnTo>
                    <a:pt x="321480" y="365718"/>
                  </a:lnTo>
                  <a:lnTo>
                    <a:pt x="290887" y="396291"/>
                  </a:lnTo>
                  <a:lnTo>
                    <a:pt x="252083" y="416343"/>
                  </a:lnTo>
                  <a:lnTo>
                    <a:pt x="207390" y="423544"/>
                  </a:lnTo>
                  <a:lnTo>
                    <a:pt x="104012" y="423544"/>
                  </a:lnTo>
                  <a:lnTo>
                    <a:pt x="104012" y="341375"/>
                  </a:lnTo>
                  <a:lnTo>
                    <a:pt x="0" y="433577"/>
                  </a:lnTo>
                  <a:lnTo>
                    <a:pt x="104012" y="525779"/>
                  </a:lnTo>
                  <a:lnTo>
                    <a:pt x="104012" y="443610"/>
                  </a:lnTo>
                  <a:lnTo>
                    <a:pt x="207390" y="443610"/>
                  </a:lnTo>
                  <a:lnTo>
                    <a:pt x="250304" y="437846"/>
                  </a:lnTo>
                  <a:lnTo>
                    <a:pt x="288863" y="421578"/>
                  </a:lnTo>
                  <a:lnTo>
                    <a:pt x="321532" y="396351"/>
                  </a:lnTo>
                  <a:lnTo>
                    <a:pt x="346771" y="363704"/>
                  </a:lnTo>
                  <a:lnTo>
                    <a:pt x="363042" y="325180"/>
                  </a:lnTo>
                  <a:lnTo>
                    <a:pt x="368807" y="282320"/>
                  </a:lnTo>
                  <a:lnTo>
                    <a:pt x="368807" y="161289"/>
                  </a:lnTo>
                  <a:lnTo>
                    <a:pt x="363042" y="118430"/>
                  </a:lnTo>
                  <a:lnTo>
                    <a:pt x="346771" y="79906"/>
                  </a:lnTo>
                  <a:lnTo>
                    <a:pt x="321532" y="47259"/>
                  </a:lnTo>
                  <a:lnTo>
                    <a:pt x="288863" y="22032"/>
                  </a:lnTo>
                  <a:lnTo>
                    <a:pt x="250304" y="5764"/>
                  </a:lnTo>
                  <a:lnTo>
                    <a:pt x="20739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400288" y="731519"/>
              <a:ext cx="368935" cy="525780"/>
            </a:xfrm>
            <a:custGeom>
              <a:avLst/>
              <a:gdLst/>
              <a:ahLst/>
              <a:cxnLst/>
              <a:rect l="l" t="t" r="r" b="b"/>
              <a:pathLst>
                <a:path w="368934" h="525780">
                  <a:moveTo>
                    <a:pt x="0" y="0"/>
                  </a:moveTo>
                  <a:lnTo>
                    <a:pt x="207390" y="0"/>
                  </a:lnTo>
                  <a:lnTo>
                    <a:pt x="250304" y="5764"/>
                  </a:lnTo>
                  <a:lnTo>
                    <a:pt x="288863" y="22032"/>
                  </a:lnTo>
                  <a:lnTo>
                    <a:pt x="321532" y="47259"/>
                  </a:lnTo>
                  <a:lnTo>
                    <a:pt x="346771" y="79906"/>
                  </a:lnTo>
                  <a:lnTo>
                    <a:pt x="363042" y="118430"/>
                  </a:lnTo>
                  <a:lnTo>
                    <a:pt x="368807" y="161289"/>
                  </a:lnTo>
                  <a:lnTo>
                    <a:pt x="368807" y="282320"/>
                  </a:lnTo>
                  <a:lnTo>
                    <a:pt x="363042" y="325180"/>
                  </a:lnTo>
                  <a:lnTo>
                    <a:pt x="346771" y="363704"/>
                  </a:lnTo>
                  <a:lnTo>
                    <a:pt x="321532" y="396351"/>
                  </a:lnTo>
                  <a:lnTo>
                    <a:pt x="288863" y="421578"/>
                  </a:lnTo>
                  <a:lnTo>
                    <a:pt x="250304" y="437846"/>
                  </a:lnTo>
                  <a:lnTo>
                    <a:pt x="207390" y="443610"/>
                  </a:lnTo>
                  <a:lnTo>
                    <a:pt x="104012" y="443610"/>
                  </a:lnTo>
                  <a:lnTo>
                    <a:pt x="104012" y="525779"/>
                  </a:lnTo>
                  <a:lnTo>
                    <a:pt x="0" y="433577"/>
                  </a:lnTo>
                  <a:lnTo>
                    <a:pt x="104012" y="341375"/>
                  </a:lnTo>
                  <a:lnTo>
                    <a:pt x="104012" y="423544"/>
                  </a:lnTo>
                  <a:lnTo>
                    <a:pt x="207390" y="423544"/>
                  </a:lnTo>
                  <a:lnTo>
                    <a:pt x="252083" y="416343"/>
                  </a:lnTo>
                  <a:lnTo>
                    <a:pt x="290887" y="396291"/>
                  </a:lnTo>
                  <a:lnTo>
                    <a:pt x="321480" y="365718"/>
                  </a:lnTo>
                  <a:lnTo>
                    <a:pt x="341539" y="326951"/>
                  </a:lnTo>
                  <a:lnTo>
                    <a:pt x="348741" y="282320"/>
                  </a:lnTo>
                  <a:lnTo>
                    <a:pt x="348741" y="161289"/>
                  </a:lnTo>
                  <a:lnTo>
                    <a:pt x="341540" y="116659"/>
                  </a:lnTo>
                  <a:lnTo>
                    <a:pt x="321488" y="77892"/>
                  </a:lnTo>
                  <a:lnTo>
                    <a:pt x="290915" y="47319"/>
                  </a:lnTo>
                  <a:lnTo>
                    <a:pt x="252148" y="27267"/>
                  </a:lnTo>
                  <a:lnTo>
                    <a:pt x="207517" y="20065"/>
                  </a:lnTo>
                  <a:lnTo>
                    <a:pt x="0" y="200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7644130" y="3465321"/>
            <a:ext cx="4284980" cy="1734820"/>
            <a:chOff x="7644130" y="3465321"/>
            <a:chExt cx="4284980" cy="1734820"/>
          </a:xfrm>
        </p:grpSpPr>
        <p:sp>
          <p:nvSpPr>
            <p:cNvPr id="41" name="object 41"/>
            <p:cNvSpPr/>
            <p:nvPr/>
          </p:nvSpPr>
          <p:spPr>
            <a:xfrm>
              <a:off x="9756648" y="4425060"/>
              <a:ext cx="365760" cy="343535"/>
            </a:xfrm>
            <a:custGeom>
              <a:avLst/>
              <a:gdLst/>
              <a:ahLst/>
              <a:cxnLst/>
              <a:rect l="l" t="t" r="r" b="b"/>
              <a:pathLst>
                <a:path w="365759" h="343535">
                  <a:moveTo>
                    <a:pt x="365759" y="0"/>
                  </a:moveTo>
                  <a:lnTo>
                    <a:pt x="0" y="171703"/>
                  </a:lnTo>
                  <a:lnTo>
                    <a:pt x="365759" y="343534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756648" y="3471671"/>
              <a:ext cx="2165985" cy="1297305"/>
            </a:xfrm>
            <a:custGeom>
              <a:avLst/>
              <a:gdLst/>
              <a:ahLst/>
              <a:cxnLst/>
              <a:rect l="l" t="t" r="r" b="b"/>
              <a:pathLst>
                <a:path w="2165984" h="1297304">
                  <a:moveTo>
                    <a:pt x="0" y="0"/>
                  </a:moveTo>
                  <a:lnTo>
                    <a:pt x="1602994" y="0"/>
                  </a:lnTo>
                  <a:lnTo>
                    <a:pt x="1651544" y="2064"/>
                  </a:lnTo>
                  <a:lnTo>
                    <a:pt x="1698947" y="8146"/>
                  </a:lnTo>
                  <a:lnTo>
                    <a:pt x="1745033" y="18076"/>
                  </a:lnTo>
                  <a:lnTo>
                    <a:pt x="1789633" y="31685"/>
                  </a:lnTo>
                  <a:lnTo>
                    <a:pt x="1832579" y="48805"/>
                  </a:lnTo>
                  <a:lnTo>
                    <a:pt x="1873702" y="69267"/>
                  </a:lnTo>
                  <a:lnTo>
                    <a:pt x="1912832" y="92903"/>
                  </a:lnTo>
                  <a:lnTo>
                    <a:pt x="1949802" y="119542"/>
                  </a:lnTo>
                  <a:lnTo>
                    <a:pt x="1984443" y="149018"/>
                  </a:lnTo>
                  <a:lnTo>
                    <a:pt x="2016585" y="181160"/>
                  </a:lnTo>
                  <a:lnTo>
                    <a:pt x="2046061" y="215801"/>
                  </a:lnTo>
                  <a:lnTo>
                    <a:pt x="2072700" y="252771"/>
                  </a:lnTo>
                  <a:lnTo>
                    <a:pt x="2096336" y="291901"/>
                  </a:lnTo>
                  <a:lnTo>
                    <a:pt x="2116798" y="333024"/>
                  </a:lnTo>
                  <a:lnTo>
                    <a:pt x="2133918" y="375970"/>
                  </a:lnTo>
                  <a:lnTo>
                    <a:pt x="2147527" y="420570"/>
                  </a:lnTo>
                  <a:lnTo>
                    <a:pt x="2157457" y="466656"/>
                  </a:lnTo>
                  <a:lnTo>
                    <a:pt x="2163539" y="514059"/>
                  </a:lnTo>
                  <a:lnTo>
                    <a:pt x="2165604" y="562609"/>
                  </a:lnTo>
                  <a:lnTo>
                    <a:pt x="2163539" y="611141"/>
                  </a:lnTo>
                  <a:lnTo>
                    <a:pt x="2157457" y="658527"/>
                  </a:lnTo>
                  <a:lnTo>
                    <a:pt x="2147527" y="704598"/>
                  </a:lnTo>
                  <a:lnTo>
                    <a:pt x="2133918" y="749185"/>
                  </a:lnTo>
                  <a:lnTo>
                    <a:pt x="2116798" y="792119"/>
                  </a:lnTo>
                  <a:lnTo>
                    <a:pt x="2096336" y="833231"/>
                  </a:lnTo>
                  <a:lnTo>
                    <a:pt x="2072700" y="872353"/>
                  </a:lnTo>
                  <a:lnTo>
                    <a:pt x="2046061" y="909316"/>
                  </a:lnTo>
                  <a:lnTo>
                    <a:pt x="2016585" y="943950"/>
                  </a:lnTo>
                  <a:lnTo>
                    <a:pt x="1984443" y="976088"/>
                  </a:lnTo>
                  <a:lnTo>
                    <a:pt x="1949802" y="1005559"/>
                  </a:lnTo>
                  <a:lnTo>
                    <a:pt x="1912832" y="1032196"/>
                  </a:lnTo>
                  <a:lnTo>
                    <a:pt x="1873702" y="1055829"/>
                  </a:lnTo>
                  <a:lnTo>
                    <a:pt x="1832579" y="1076289"/>
                  </a:lnTo>
                  <a:lnTo>
                    <a:pt x="1789633" y="1093408"/>
                  </a:lnTo>
                  <a:lnTo>
                    <a:pt x="1745033" y="1107017"/>
                  </a:lnTo>
                  <a:lnTo>
                    <a:pt x="1698947" y="1116946"/>
                  </a:lnTo>
                  <a:lnTo>
                    <a:pt x="1651544" y="1123028"/>
                  </a:lnTo>
                  <a:lnTo>
                    <a:pt x="1602994" y="1125092"/>
                  </a:lnTo>
                  <a:lnTo>
                    <a:pt x="365759" y="1125092"/>
                  </a:lnTo>
                  <a:lnTo>
                    <a:pt x="365759" y="1296923"/>
                  </a:lnTo>
                  <a:lnTo>
                    <a:pt x="0" y="1125092"/>
                  </a:lnTo>
                  <a:lnTo>
                    <a:pt x="365759" y="953388"/>
                  </a:lnTo>
                  <a:lnTo>
                    <a:pt x="365759" y="1125092"/>
                  </a:lnTo>
                  <a:lnTo>
                    <a:pt x="1602994" y="1125092"/>
                  </a:lnTo>
                  <a:lnTo>
                    <a:pt x="1651544" y="1123028"/>
                  </a:lnTo>
                  <a:lnTo>
                    <a:pt x="1698947" y="1116946"/>
                  </a:lnTo>
                  <a:lnTo>
                    <a:pt x="1745033" y="1107017"/>
                  </a:lnTo>
                  <a:lnTo>
                    <a:pt x="1789633" y="1093408"/>
                  </a:lnTo>
                  <a:lnTo>
                    <a:pt x="1832579" y="1076289"/>
                  </a:lnTo>
                  <a:lnTo>
                    <a:pt x="1873702" y="1055829"/>
                  </a:lnTo>
                  <a:lnTo>
                    <a:pt x="1912832" y="1032196"/>
                  </a:lnTo>
                  <a:lnTo>
                    <a:pt x="1949802" y="1005559"/>
                  </a:lnTo>
                  <a:lnTo>
                    <a:pt x="1984443" y="976088"/>
                  </a:lnTo>
                  <a:lnTo>
                    <a:pt x="2016585" y="943950"/>
                  </a:lnTo>
                  <a:lnTo>
                    <a:pt x="2046061" y="909316"/>
                  </a:lnTo>
                  <a:lnTo>
                    <a:pt x="2072700" y="872353"/>
                  </a:lnTo>
                  <a:lnTo>
                    <a:pt x="2096336" y="833231"/>
                  </a:lnTo>
                  <a:lnTo>
                    <a:pt x="2116798" y="792119"/>
                  </a:lnTo>
                  <a:lnTo>
                    <a:pt x="2133918" y="749185"/>
                  </a:lnTo>
                  <a:lnTo>
                    <a:pt x="2147527" y="704598"/>
                  </a:lnTo>
                  <a:lnTo>
                    <a:pt x="2157457" y="658527"/>
                  </a:lnTo>
                  <a:lnTo>
                    <a:pt x="2163539" y="611141"/>
                  </a:lnTo>
                  <a:lnTo>
                    <a:pt x="2165604" y="562609"/>
                  </a:lnTo>
                  <a:lnTo>
                    <a:pt x="2163539" y="514059"/>
                  </a:lnTo>
                  <a:lnTo>
                    <a:pt x="2157457" y="466656"/>
                  </a:lnTo>
                  <a:lnTo>
                    <a:pt x="2147527" y="420570"/>
                  </a:lnTo>
                  <a:lnTo>
                    <a:pt x="2133918" y="375970"/>
                  </a:lnTo>
                  <a:lnTo>
                    <a:pt x="2116798" y="333024"/>
                  </a:lnTo>
                  <a:lnTo>
                    <a:pt x="2096336" y="291901"/>
                  </a:lnTo>
                  <a:lnTo>
                    <a:pt x="2072700" y="252771"/>
                  </a:lnTo>
                  <a:lnTo>
                    <a:pt x="2046061" y="215801"/>
                  </a:lnTo>
                  <a:lnTo>
                    <a:pt x="2016585" y="181160"/>
                  </a:lnTo>
                  <a:lnTo>
                    <a:pt x="1984443" y="149018"/>
                  </a:lnTo>
                  <a:lnTo>
                    <a:pt x="1949802" y="119542"/>
                  </a:lnTo>
                  <a:lnTo>
                    <a:pt x="1912832" y="92903"/>
                  </a:lnTo>
                  <a:lnTo>
                    <a:pt x="1873702" y="69267"/>
                  </a:lnTo>
                  <a:lnTo>
                    <a:pt x="1832579" y="48805"/>
                  </a:lnTo>
                  <a:lnTo>
                    <a:pt x="1789633" y="31685"/>
                  </a:lnTo>
                  <a:lnTo>
                    <a:pt x="1745033" y="18076"/>
                  </a:lnTo>
                  <a:lnTo>
                    <a:pt x="1698947" y="8146"/>
                  </a:lnTo>
                  <a:lnTo>
                    <a:pt x="1651544" y="2064"/>
                  </a:lnTo>
                  <a:lnTo>
                    <a:pt x="1602994" y="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272272" y="3471671"/>
              <a:ext cx="1149350" cy="890269"/>
            </a:xfrm>
            <a:custGeom>
              <a:avLst/>
              <a:gdLst/>
              <a:ahLst/>
              <a:cxnLst/>
              <a:rect l="l" t="t" r="r" b="b"/>
              <a:pathLst>
                <a:path w="1149350" h="890270">
                  <a:moveTo>
                    <a:pt x="1056512" y="0"/>
                  </a:moveTo>
                  <a:lnTo>
                    <a:pt x="963929" y="215519"/>
                  </a:lnTo>
                  <a:lnTo>
                    <a:pt x="1055877" y="215519"/>
                  </a:lnTo>
                  <a:lnTo>
                    <a:pt x="1055877" y="500633"/>
                  </a:lnTo>
                  <a:lnTo>
                    <a:pt x="1052854" y="549323"/>
                  </a:lnTo>
                  <a:lnTo>
                    <a:pt x="1044026" y="596206"/>
                  </a:lnTo>
                  <a:lnTo>
                    <a:pt x="1029757" y="640919"/>
                  </a:lnTo>
                  <a:lnTo>
                    <a:pt x="1010410" y="683099"/>
                  </a:lnTo>
                  <a:lnTo>
                    <a:pt x="986348" y="722382"/>
                  </a:lnTo>
                  <a:lnTo>
                    <a:pt x="957936" y="758405"/>
                  </a:lnTo>
                  <a:lnTo>
                    <a:pt x="925537" y="790804"/>
                  </a:lnTo>
                  <a:lnTo>
                    <a:pt x="889514" y="819216"/>
                  </a:lnTo>
                  <a:lnTo>
                    <a:pt x="850231" y="843278"/>
                  </a:lnTo>
                  <a:lnTo>
                    <a:pt x="808051" y="862625"/>
                  </a:lnTo>
                  <a:lnTo>
                    <a:pt x="763338" y="876894"/>
                  </a:lnTo>
                  <a:lnTo>
                    <a:pt x="716455" y="885722"/>
                  </a:lnTo>
                  <a:lnTo>
                    <a:pt x="667766" y="888745"/>
                  </a:lnTo>
                  <a:lnTo>
                    <a:pt x="389381" y="888745"/>
                  </a:lnTo>
                  <a:lnTo>
                    <a:pt x="340692" y="885722"/>
                  </a:lnTo>
                  <a:lnTo>
                    <a:pt x="293809" y="876894"/>
                  </a:lnTo>
                  <a:lnTo>
                    <a:pt x="249096" y="862625"/>
                  </a:lnTo>
                  <a:lnTo>
                    <a:pt x="206916" y="843278"/>
                  </a:lnTo>
                  <a:lnTo>
                    <a:pt x="167633" y="819216"/>
                  </a:lnTo>
                  <a:lnTo>
                    <a:pt x="131610" y="790804"/>
                  </a:lnTo>
                  <a:lnTo>
                    <a:pt x="99211" y="758405"/>
                  </a:lnTo>
                  <a:lnTo>
                    <a:pt x="70799" y="722382"/>
                  </a:lnTo>
                  <a:lnTo>
                    <a:pt x="46737" y="683099"/>
                  </a:lnTo>
                  <a:lnTo>
                    <a:pt x="27390" y="640919"/>
                  </a:lnTo>
                  <a:lnTo>
                    <a:pt x="13121" y="596206"/>
                  </a:lnTo>
                  <a:lnTo>
                    <a:pt x="4293" y="549323"/>
                  </a:lnTo>
                  <a:lnTo>
                    <a:pt x="1270" y="500633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00633"/>
                  </a:lnTo>
                  <a:lnTo>
                    <a:pt x="3034" y="549469"/>
                  </a:lnTo>
                  <a:lnTo>
                    <a:pt x="11894" y="596497"/>
                  </a:lnTo>
                  <a:lnTo>
                    <a:pt x="26214" y="641351"/>
                  </a:lnTo>
                  <a:lnTo>
                    <a:pt x="45629" y="683667"/>
                  </a:lnTo>
                  <a:lnTo>
                    <a:pt x="69774" y="723079"/>
                  </a:lnTo>
                  <a:lnTo>
                    <a:pt x="98284" y="759222"/>
                  </a:lnTo>
                  <a:lnTo>
                    <a:pt x="130793" y="791731"/>
                  </a:lnTo>
                  <a:lnTo>
                    <a:pt x="166936" y="820241"/>
                  </a:lnTo>
                  <a:lnTo>
                    <a:pt x="206348" y="844386"/>
                  </a:lnTo>
                  <a:lnTo>
                    <a:pt x="248664" y="863801"/>
                  </a:lnTo>
                  <a:lnTo>
                    <a:pt x="293518" y="878121"/>
                  </a:lnTo>
                  <a:lnTo>
                    <a:pt x="340546" y="886981"/>
                  </a:lnTo>
                  <a:lnTo>
                    <a:pt x="389381" y="890015"/>
                  </a:lnTo>
                  <a:lnTo>
                    <a:pt x="667766" y="890015"/>
                  </a:lnTo>
                  <a:lnTo>
                    <a:pt x="716626" y="886981"/>
                  </a:lnTo>
                  <a:lnTo>
                    <a:pt x="763671" y="878121"/>
                  </a:lnTo>
                  <a:lnTo>
                    <a:pt x="808535" y="863801"/>
                  </a:lnTo>
                  <a:lnTo>
                    <a:pt x="850855" y="844386"/>
                  </a:lnTo>
                  <a:lnTo>
                    <a:pt x="890266" y="820241"/>
                  </a:lnTo>
                  <a:lnTo>
                    <a:pt x="926405" y="791731"/>
                  </a:lnTo>
                  <a:lnTo>
                    <a:pt x="958907" y="759222"/>
                  </a:lnTo>
                  <a:lnTo>
                    <a:pt x="987407" y="723079"/>
                  </a:lnTo>
                  <a:lnTo>
                    <a:pt x="1011543" y="683667"/>
                  </a:lnTo>
                  <a:lnTo>
                    <a:pt x="1030949" y="641351"/>
                  </a:lnTo>
                  <a:lnTo>
                    <a:pt x="1045261" y="596497"/>
                  </a:lnTo>
                  <a:lnTo>
                    <a:pt x="1054115" y="549469"/>
                  </a:lnTo>
                  <a:lnTo>
                    <a:pt x="1057148" y="500633"/>
                  </a:lnTo>
                  <a:lnTo>
                    <a:pt x="1057148" y="215519"/>
                  </a:lnTo>
                  <a:lnTo>
                    <a:pt x="1149096" y="215519"/>
                  </a:lnTo>
                  <a:lnTo>
                    <a:pt x="105651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272272" y="3471671"/>
              <a:ext cx="1149350" cy="890269"/>
            </a:xfrm>
            <a:custGeom>
              <a:avLst/>
              <a:gdLst/>
              <a:ahLst/>
              <a:cxnLst/>
              <a:rect l="l" t="t" r="r" b="b"/>
              <a:pathLst>
                <a:path w="1149350" h="890270">
                  <a:moveTo>
                    <a:pt x="0" y="0"/>
                  </a:moveTo>
                  <a:lnTo>
                    <a:pt x="0" y="500633"/>
                  </a:lnTo>
                  <a:lnTo>
                    <a:pt x="3034" y="549469"/>
                  </a:lnTo>
                  <a:lnTo>
                    <a:pt x="11894" y="596497"/>
                  </a:lnTo>
                  <a:lnTo>
                    <a:pt x="26214" y="641351"/>
                  </a:lnTo>
                  <a:lnTo>
                    <a:pt x="45629" y="683667"/>
                  </a:lnTo>
                  <a:lnTo>
                    <a:pt x="69774" y="723079"/>
                  </a:lnTo>
                  <a:lnTo>
                    <a:pt x="98284" y="759222"/>
                  </a:lnTo>
                  <a:lnTo>
                    <a:pt x="130793" y="791731"/>
                  </a:lnTo>
                  <a:lnTo>
                    <a:pt x="166936" y="820241"/>
                  </a:lnTo>
                  <a:lnTo>
                    <a:pt x="206348" y="844386"/>
                  </a:lnTo>
                  <a:lnTo>
                    <a:pt x="248664" y="863801"/>
                  </a:lnTo>
                  <a:lnTo>
                    <a:pt x="293518" y="878121"/>
                  </a:lnTo>
                  <a:lnTo>
                    <a:pt x="340546" y="886981"/>
                  </a:lnTo>
                  <a:lnTo>
                    <a:pt x="389381" y="890015"/>
                  </a:lnTo>
                  <a:lnTo>
                    <a:pt x="667766" y="890015"/>
                  </a:lnTo>
                  <a:lnTo>
                    <a:pt x="716626" y="886981"/>
                  </a:lnTo>
                  <a:lnTo>
                    <a:pt x="763671" y="878121"/>
                  </a:lnTo>
                  <a:lnTo>
                    <a:pt x="808535" y="863801"/>
                  </a:lnTo>
                  <a:lnTo>
                    <a:pt x="850855" y="844386"/>
                  </a:lnTo>
                  <a:lnTo>
                    <a:pt x="890266" y="820241"/>
                  </a:lnTo>
                  <a:lnTo>
                    <a:pt x="926405" y="791731"/>
                  </a:lnTo>
                  <a:lnTo>
                    <a:pt x="958907" y="759222"/>
                  </a:lnTo>
                  <a:lnTo>
                    <a:pt x="987407" y="723079"/>
                  </a:lnTo>
                  <a:lnTo>
                    <a:pt x="1011543" y="683667"/>
                  </a:lnTo>
                  <a:lnTo>
                    <a:pt x="1030949" y="641351"/>
                  </a:lnTo>
                  <a:lnTo>
                    <a:pt x="1045261" y="596497"/>
                  </a:lnTo>
                  <a:lnTo>
                    <a:pt x="1054115" y="549469"/>
                  </a:lnTo>
                  <a:lnTo>
                    <a:pt x="1057148" y="500633"/>
                  </a:lnTo>
                  <a:lnTo>
                    <a:pt x="1057148" y="215519"/>
                  </a:lnTo>
                  <a:lnTo>
                    <a:pt x="1149096" y="215519"/>
                  </a:lnTo>
                  <a:lnTo>
                    <a:pt x="1056512" y="0"/>
                  </a:lnTo>
                  <a:lnTo>
                    <a:pt x="963929" y="215519"/>
                  </a:lnTo>
                  <a:lnTo>
                    <a:pt x="1055877" y="215519"/>
                  </a:lnTo>
                  <a:lnTo>
                    <a:pt x="1055877" y="500633"/>
                  </a:lnTo>
                  <a:lnTo>
                    <a:pt x="1052854" y="549323"/>
                  </a:lnTo>
                  <a:lnTo>
                    <a:pt x="1044026" y="596206"/>
                  </a:lnTo>
                  <a:lnTo>
                    <a:pt x="1029757" y="640919"/>
                  </a:lnTo>
                  <a:lnTo>
                    <a:pt x="1010410" y="683099"/>
                  </a:lnTo>
                  <a:lnTo>
                    <a:pt x="986348" y="722382"/>
                  </a:lnTo>
                  <a:lnTo>
                    <a:pt x="957936" y="758405"/>
                  </a:lnTo>
                  <a:lnTo>
                    <a:pt x="925537" y="790804"/>
                  </a:lnTo>
                  <a:lnTo>
                    <a:pt x="889514" y="819216"/>
                  </a:lnTo>
                  <a:lnTo>
                    <a:pt x="850231" y="843278"/>
                  </a:lnTo>
                  <a:lnTo>
                    <a:pt x="808051" y="862625"/>
                  </a:lnTo>
                  <a:lnTo>
                    <a:pt x="763338" y="876894"/>
                  </a:lnTo>
                  <a:lnTo>
                    <a:pt x="716455" y="885722"/>
                  </a:lnTo>
                  <a:lnTo>
                    <a:pt x="667766" y="888745"/>
                  </a:lnTo>
                  <a:lnTo>
                    <a:pt x="389381" y="888745"/>
                  </a:lnTo>
                  <a:lnTo>
                    <a:pt x="340692" y="885722"/>
                  </a:lnTo>
                  <a:lnTo>
                    <a:pt x="293809" y="876894"/>
                  </a:lnTo>
                  <a:lnTo>
                    <a:pt x="249096" y="862625"/>
                  </a:lnTo>
                  <a:lnTo>
                    <a:pt x="206916" y="843278"/>
                  </a:lnTo>
                  <a:lnTo>
                    <a:pt x="167633" y="819216"/>
                  </a:lnTo>
                  <a:lnTo>
                    <a:pt x="131610" y="790804"/>
                  </a:lnTo>
                  <a:lnTo>
                    <a:pt x="99211" y="758405"/>
                  </a:lnTo>
                  <a:lnTo>
                    <a:pt x="70799" y="722382"/>
                  </a:lnTo>
                  <a:lnTo>
                    <a:pt x="46737" y="683099"/>
                  </a:lnTo>
                  <a:lnTo>
                    <a:pt x="27390" y="640919"/>
                  </a:lnTo>
                  <a:lnTo>
                    <a:pt x="13121" y="596206"/>
                  </a:lnTo>
                  <a:lnTo>
                    <a:pt x="4293" y="549323"/>
                  </a:lnTo>
                  <a:lnTo>
                    <a:pt x="1270" y="500633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650480" y="4823459"/>
              <a:ext cx="779145" cy="370840"/>
            </a:xfrm>
            <a:custGeom>
              <a:avLst/>
              <a:gdLst/>
              <a:ahLst/>
              <a:cxnLst/>
              <a:rect l="l" t="t" r="r" b="b"/>
              <a:pathLst>
                <a:path w="779145" h="370839">
                  <a:moveTo>
                    <a:pt x="534289" y="0"/>
                  </a:moveTo>
                  <a:lnTo>
                    <a:pt x="162051" y="0"/>
                  </a:lnTo>
                  <a:lnTo>
                    <a:pt x="118959" y="5786"/>
                  </a:lnTo>
                  <a:lnTo>
                    <a:pt x="80245" y="22116"/>
                  </a:lnTo>
                  <a:lnTo>
                    <a:pt x="47450" y="47450"/>
                  </a:lnTo>
                  <a:lnTo>
                    <a:pt x="22116" y="80245"/>
                  </a:lnTo>
                  <a:lnTo>
                    <a:pt x="5786" y="118959"/>
                  </a:lnTo>
                  <a:lnTo>
                    <a:pt x="0" y="162051"/>
                  </a:lnTo>
                  <a:lnTo>
                    <a:pt x="0" y="370331"/>
                  </a:lnTo>
                  <a:lnTo>
                    <a:pt x="20193" y="370331"/>
                  </a:lnTo>
                  <a:lnTo>
                    <a:pt x="20193" y="162051"/>
                  </a:lnTo>
                  <a:lnTo>
                    <a:pt x="27423" y="117208"/>
                  </a:lnTo>
                  <a:lnTo>
                    <a:pt x="47559" y="78266"/>
                  </a:lnTo>
                  <a:lnTo>
                    <a:pt x="78266" y="47559"/>
                  </a:lnTo>
                  <a:lnTo>
                    <a:pt x="117208" y="27423"/>
                  </a:lnTo>
                  <a:lnTo>
                    <a:pt x="162051" y="20192"/>
                  </a:lnTo>
                  <a:lnTo>
                    <a:pt x="534289" y="20192"/>
                  </a:lnTo>
                  <a:lnTo>
                    <a:pt x="579118" y="27423"/>
                  </a:lnTo>
                  <a:lnTo>
                    <a:pt x="618029" y="47559"/>
                  </a:lnTo>
                  <a:lnTo>
                    <a:pt x="648698" y="78266"/>
                  </a:lnTo>
                  <a:lnTo>
                    <a:pt x="668803" y="117208"/>
                  </a:lnTo>
                  <a:lnTo>
                    <a:pt x="676021" y="162051"/>
                  </a:lnTo>
                  <a:lnTo>
                    <a:pt x="676021" y="265938"/>
                  </a:lnTo>
                  <a:lnTo>
                    <a:pt x="593598" y="265938"/>
                  </a:lnTo>
                  <a:lnTo>
                    <a:pt x="686180" y="370331"/>
                  </a:lnTo>
                  <a:lnTo>
                    <a:pt x="778764" y="265938"/>
                  </a:lnTo>
                  <a:lnTo>
                    <a:pt x="696341" y="265938"/>
                  </a:lnTo>
                  <a:lnTo>
                    <a:pt x="696341" y="162051"/>
                  </a:lnTo>
                  <a:lnTo>
                    <a:pt x="690546" y="118959"/>
                  </a:lnTo>
                  <a:lnTo>
                    <a:pt x="674195" y="80245"/>
                  </a:lnTo>
                  <a:lnTo>
                    <a:pt x="648843" y="47450"/>
                  </a:lnTo>
                  <a:lnTo>
                    <a:pt x="616039" y="22116"/>
                  </a:lnTo>
                  <a:lnTo>
                    <a:pt x="577337" y="5786"/>
                  </a:lnTo>
                  <a:lnTo>
                    <a:pt x="53428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650480" y="4823459"/>
              <a:ext cx="779145" cy="370840"/>
            </a:xfrm>
            <a:custGeom>
              <a:avLst/>
              <a:gdLst/>
              <a:ahLst/>
              <a:cxnLst/>
              <a:rect l="l" t="t" r="r" b="b"/>
              <a:pathLst>
                <a:path w="779145" h="370839">
                  <a:moveTo>
                    <a:pt x="0" y="370331"/>
                  </a:moveTo>
                  <a:lnTo>
                    <a:pt x="0" y="162051"/>
                  </a:lnTo>
                  <a:lnTo>
                    <a:pt x="5786" y="118959"/>
                  </a:lnTo>
                  <a:lnTo>
                    <a:pt x="22116" y="80245"/>
                  </a:lnTo>
                  <a:lnTo>
                    <a:pt x="47450" y="47450"/>
                  </a:lnTo>
                  <a:lnTo>
                    <a:pt x="80245" y="22116"/>
                  </a:lnTo>
                  <a:lnTo>
                    <a:pt x="118959" y="5786"/>
                  </a:lnTo>
                  <a:lnTo>
                    <a:pt x="162051" y="0"/>
                  </a:lnTo>
                  <a:lnTo>
                    <a:pt x="534289" y="0"/>
                  </a:lnTo>
                  <a:lnTo>
                    <a:pt x="577337" y="5786"/>
                  </a:lnTo>
                  <a:lnTo>
                    <a:pt x="616039" y="22116"/>
                  </a:lnTo>
                  <a:lnTo>
                    <a:pt x="648843" y="47450"/>
                  </a:lnTo>
                  <a:lnTo>
                    <a:pt x="674195" y="80245"/>
                  </a:lnTo>
                  <a:lnTo>
                    <a:pt x="690546" y="118959"/>
                  </a:lnTo>
                  <a:lnTo>
                    <a:pt x="696341" y="162051"/>
                  </a:lnTo>
                  <a:lnTo>
                    <a:pt x="696341" y="265938"/>
                  </a:lnTo>
                  <a:lnTo>
                    <a:pt x="778764" y="265938"/>
                  </a:lnTo>
                  <a:lnTo>
                    <a:pt x="686180" y="370331"/>
                  </a:lnTo>
                  <a:lnTo>
                    <a:pt x="593598" y="265938"/>
                  </a:lnTo>
                  <a:lnTo>
                    <a:pt x="676021" y="265938"/>
                  </a:lnTo>
                  <a:lnTo>
                    <a:pt x="676021" y="162051"/>
                  </a:lnTo>
                  <a:lnTo>
                    <a:pt x="668803" y="117208"/>
                  </a:lnTo>
                  <a:lnTo>
                    <a:pt x="648698" y="78266"/>
                  </a:lnTo>
                  <a:lnTo>
                    <a:pt x="618029" y="47559"/>
                  </a:lnTo>
                  <a:lnTo>
                    <a:pt x="579118" y="27423"/>
                  </a:lnTo>
                  <a:lnTo>
                    <a:pt x="534289" y="20192"/>
                  </a:lnTo>
                  <a:lnTo>
                    <a:pt x="162051" y="20192"/>
                  </a:lnTo>
                  <a:lnTo>
                    <a:pt x="117208" y="27423"/>
                  </a:lnTo>
                  <a:lnTo>
                    <a:pt x="78266" y="47559"/>
                  </a:lnTo>
                  <a:lnTo>
                    <a:pt x="47559" y="78266"/>
                  </a:lnTo>
                  <a:lnTo>
                    <a:pt x="27423" y="117208"/>
                  </a:lnTo>
                  <a:lnTo>
                    <a:pt x="20193" y="162051"/>
                  </a:lnTo>
                  <a:lnTo>
                    <a:pt x="20193" y="370331"/>
                  </a:lnTo>
                  <a:lnTo>
                    <a:pt x="0" y="370331"/>
                  </a:lnTo>
                  <a:close/>
                </a:path>
              </a:pathLst>
            </a:custGeom>
            <a:ln w="127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1146535" y="6464985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99B6"/>
                </a:solidFill>
                <a:latin typeface="Calibri"/>
                <a:cs typeface="Calibri"/>
              </a:rPr>
              <a:pPr marL="38100">
                <a:lnSpc>
                  <a:spcPts val="1240"/>
                </a:lnSpc>
              </a:pPr>
              <a:t>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3343</Words>
  <Application>Microsoft Office PowerPoint</Application>
  <PresentationFormat>Custom</PresentationFormat>
  <Paragraphs>501</Paragraphs>
  <Slides>51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Slide 1</vt:lpstr>
      <vt:lpstr>Outline</vt:lpstr>
      <vt:lpstr>Executive Summary</vt:lpstr>
      <vt:lpstr>Introduction</vt:lpstr>
      <vt:lpstr>Methodology</vt:lpstr>
      <vt:lpstr>Methodology</vt:lpstr>
      <vt:lpstr>Methodology</vt:lpstr>
      <vt:lpstr>Data collection – SpaceX API</vt:lpstr>
      <vt:lpstr>1 .Getting Response from HTML</vt:lpstr>
      <vt:lpstr>Data Wrangling</vt:lpstr>
      <vt:lpstr>EDA with Data Visualization</vt:lpstr>
      <vt:lpstr>EDA with SQL</vt:lpstr>
      <vt:lpstr>Building an interactive map with Folium</vt:lpstr>
      <vt:lpstr>Built an interactive dashboard with Flask and Dash</vt:lpstr>
      <vt:lpstr>Predictive analysis (Classification)</vt:lpstr>
      <vt:lpstr>Results</vt:lpstr>
      <vt:lpstr>EDA with Visualization</vt:lpstr>
      <vt:lpstr>Flight Number vs.  Flight Site</vt:lpstr>
      <vt:lpstr>Payload Mass vs.  Launch Site</vt:lpstr>
      <vt:lpstr>Slide 20</vt:lpstr>
      <vt:lpstr>Flight Number vs.  Orbit type</vt:lpstr>
      <vt:lpstr>Payload vs. Orbit  type</vt:lpstr>
      <vt:lpstr>Launch success  yearly trend</vt:lpstr>
      <vt:lpstr>EDA WITH</vt:lpstr>
      <vt:lpstr>Unique Launch Sites</vt:lpstr>
      <vt:lpstr>Launch site names begin with `CCA`</vt:lpstr>
      <vt:lpstr>Total Payload Mass by Customer NASA (CRS)</vt:lpstr>
      <vt:lpstr>Average Payload Mass carried by booster version F9  v1.1</vt:lpstr>
      <vt:lpstr>The date where the successful landing outcome in  drone ship was achieved</vt:lpstr>
      <vt:lpstr>Successful drone ship landing with payload between  4000 and 6000</vt:lpstr>
      <vt:lpstr>Total Number of Successful and Failure Mission  Outcomes</vt:lpstr>
      <vt:lpstr>Boosters carried maximum payload</vt:lpstr>
      <vt:lpstr>2017 Launch Records</vt:lpstr>
      <vt:lpstr>Rank success count between 2010-06-04 and  2017-03-20</vt:lpstr>
      <vt:lpstr>Interactive map with Folium</vt:lpstr>
      <vt:lpstr>All launch sites global map markers</vt:lpstr>
      <vt:lpstr>Colour Labelled Markers</vt:lpstr>
      <vt:lpstr>Working out Launch Sites distance to landmarks to find trends  with Haversine formula using CCAFS-SLC-40 as a reference</vt:lpstr>
      <vt:lpstr>Dashboard with Plotly Dash</vt:lpstr>
      <vt:lpstr>DASHBOARD – Pie chart showing the success percentage  achieved by each launch site</vt:lpstr>
      <vt:lpstr>DASHBOARD – Pie chart for the launch site with highest  launch success ratio</vt:lpstr>
      <vt:lpstr>DASHBOARD – Payload vs. Launch Outcome scatter plot for all  sites, with different payload selected in the range slider</vt:lpstr>
      <vt:lpstr>Predictive analysis (Classification)</vt:lpstr>
      <vt:lpstr>Classification Accuracy  using training data</vt:lpstr>
      <vt:lpstr>Confusion Matrix  for the Tree</vt:lpstr>
      <vt:lpstr>Conclusion</vt:lpstr>
      <vt:lpstr>Slide 47</vt:lpstr>
      <vt:lpstr>ADGGoogleMaps Module</vt:lpstr>
      <vt:lpstr>Haversine formula</vt:lpstr>
      <vt:lpstr>ADGSQLSERVER</vt:lpstr>
      <vt:lpstr>Python Anywhere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Ashlin Darius Govindasamy</dc:creator>
  <cp:lastModifiedBy>user</cp:lastModifiedBy>
  <cp:revision>1</cp:revision>
  <dcterms:created xsi:type="dcterms:W3CDTF">2021-11-15T02:18:32Z</dcterms:created>
  <dcterms:modified xsi:type="dcterms:W3CDTF">2021-11-15T02:24:13Z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2021-07-09T00:00:00Z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2021-11-15T00:00:00Z</vt:filetime>
  </property>
</Properties>
</file>